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757" r:id="rId2"/>
    <p:sldMasterId id="2147483779" r:id="rId3"/>
  </p:sldMasterIdLst>
  <p:notesMasterIdLst>
    <p:notesMasterId r:id="rId12"/>
  </p:notesMasterIdLst>
  <p:handoutMasterIdLst>
    <p:handoutMasterId r:id="rId13"/>
  </p:handoutMasterIdLst>
  <p:sldIdLst>
    <p:sldId id="300" r:id="rId4"/>
    <p:sldId id="325" r:id="rId5"/>
    <p:sldId id="330" r:id="rId6"/>
    <p:sldId id="332" r:id="rId7"/>
    <p:sldId id="331" r:id="rId8"/>
    <p:sldId id="328" r:id="rId9"/>
    <p:sldId id="329" r:id="rId10"/>
    <p:sldId id="333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jsterveld, Reina" initials="BR" lastIdx="10" clrIdx="0"/>
  <p:cmAuthor id="1" name="Ockels, Johan" initials="OJ" lastIdx="1" clrIdx="1"/>
  <p:cmAuthor id="2" name="Smit, Wietske" initials="SW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484"/>
    <a:srgbClr val="FF3399"/>
    <a:srgbClr val="FF99CC"/>
    <a:srgbClr val="FF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6208" autoAdjust="0"/>
  </p:normalViewPr>
  <p:slideViewPr>
    <p:cSldViewPr>
      <p:cViewPr varScale="1">
        <p:scale>
          <a:sx n="119" d="100"/>
          <a:sy n="119" d="100"/>
        </p:scale>
        <p:origin x="13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7E369-74E3-4E0D-B7A2-9557641F85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1B6BD0-1215-4963-8978-E04BF625389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6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6246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CC64CB1F-B7C3-46D0-8277-1DC333DDC9F4}" type="datetime3">
              <a:rPr lang="nl-NL" smtClean="0"/>
              <a:t>16/03/20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1DE75062-59B2-47E9-A4A6-169D18F62F6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ADE265-DDEB-45BE-9D7F-AD79CA1B2A29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DDE1A-B369-468D-9B8E-F0D2E215DA2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9493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1952625"/>
            <a:ext cx="1822450" cy="406717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1952625"/>
            <a:ext cx="5319712" cy="40671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0CD59-5668-4C1E-BF76-9BCC497C7007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C478-9647-46C8-9F7F-1E0E36BCA79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2463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/>
              <a:t>16/03/20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40330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77258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/>
              <a:t>16/03/20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54738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/>
              <a:t>16/03/20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885857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/>
              <a:t>16/03/20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79518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/>
              <a:t>16/03/20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901637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/>
              <a:t>16/03/20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226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FAD01-B00D-4C58-A3F1-7968BC1A6026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9545-2D25-4177-A27C-F6E8E77E1D12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01768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/>
              <a:t>16/03/20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83653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78163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18865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pPr>
              <a:buClr>
                <a:srgbClr val="474747"/>
              </a:buClr>
            </a:pPr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06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2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4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83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6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15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759A4-E60A-4C5D-B79C-66D2FC8907B2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0CEB-2581-4692-BC12-8969370FF425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749626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93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2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07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2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2852738"/>
            <a:ext cx="3570287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2852738"/>
            <a:ext cx="3571875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801E-3505-49C8-9575-709CFFFA5D16}" type="datetime3">
              <a:rPr lang="nl-NL" smtClean="0"/>
              <a:t>16/03/20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F236-DD57-47E3-8A3C-5023BC8F19D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696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574DE-E4DD-42F6-818D-89BA71DB9867}" type="datetime3">
              <a:rPr lang="nl-NL" smtClean="0"/>
              <a:t>16/03/20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0E2FD-CC7F-49C6-95D0-CC825B11D26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1558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6AE813-F702-45E9-A47A-6F44FADD9E74}" type="datetime3">
              <a:rPr lang="nl-NL" smtClean="0"/>
              <a:t>16/03/20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6D-A5A5-4853-97B0-7F3B66E4746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69198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9156-DDFF-4088-8452-FC843531A739}" type="datetime3">
              <a:rPr lang="nl-NL" smtClean="0"/>
              <a:t>16/03/20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E7B30-BE17-4266-A66D-E1A3188B31FD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41315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A2979-B28F-46E8-822B-F0F0650BAC7B}" type="datetime3">
              <a:rPr lang="nl-NL" smtClean="0"/>
              <a:t>16/03/20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AC9AB-1752-433B-AA3C-8F4B433FDCB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292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919D33-65CB-47C9-8B0C-0F96E2D2A0C9}" type="datetime3">
              <a:rPr lang="nl-NL" smtClean="0"/>
              <a:t>16/03/20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1E65-DA07-4CDE-9959-88854AD22A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78702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1952625"/>
            <a:ext cx="71723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61443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2852738"/>
            <a:ext cx="729456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1E16212B-336D-408C-9CA5-110F9655A030}" type="datetime3">
              <a:rPr lang="nl-NL" smtClean="0"/>
              <a:t>16/03/20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FFA1A3FE-95E9-4677-9359-F0958ADA8DB7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FFCE21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/>
              <a:t>16/03/20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1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55576" y="1844675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In deze presentatie leer je over: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 err="1"/>
              <a:t>Economische</a:t>
            </a:r>
            <a:r>
              <a:rPr lang="en-US" dirty="0"/>
              <a:t> </a:t>
            </a:r>
            <a:r>
              <a:rPr lang="en-US" dirty="0" err="1"/>
              <a:t>groei</a:t>
            </a:r>
            <a:r>
              <a:rPr lang="en-US" dirty="0"/>
              <a:t> en </a:t>
            </a:r>
            <a:r>
              <a:rPr lang="en-US" dirty="0" err="1"/>
              <a:t>welvaart</a:t>
            </a:r>
            <a:endParaRPr lang="en-US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De </a:t>
            </a:r>
            <a:r>
              <a:rPr lang="en-US" i="1" dirty="0"/>
              <a:t>American way of life</a:t>
            </a:r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Het </a:t>
            </a:r>
            <a:r>
              <a:rPr lang="en-US" dirty="0" err="1"/>
              <a:t>nieuwe</a:t>
            </a:r>
            <a:r>
              <a:rPr lang="en-US" dirty="0"/>
              <a:t> medium: </a:t>
            </a:r>
            <a:r>
              <a:rPr lang="en-US" dirty="0" err="1"/>
              <a:t>televisie</a:t>
            </a:r>
            <a:endParaRPr lang="en-US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/>
              <a:t>De </a:t>
            </a:r>
            <a:r>
              <a:rPr lang="en-US" altLang="nl-NL" dirty="0" err="1"/>
              <a:t>jongerencultuur</a:t>
            </a:r>
            <a:endParaRPr lang="nl-NL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 err="1"/>
              <a:t>Amerikanisering</a:t>
            </a:r>
            <a:endParaRPr lang="en-US" alt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nl-NL" altLang="nl-NL" sz="2800" dirty="0">
                <a:solidFill>
                  <a:srgbClr val="54BDF2"/>
                </a:solidFill>
              </a:rPr>
              <a:t>§4.3 The American way of life</a:t>
            </a:r>
            <a:endParaRPr lang="nl-NL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23508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2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Na de </a:t>
            </a:r>
            <a:r>
              <a:rPr lang="en-US" dirty="0" err="1">
                <a:solidFill>
                  <a:schemeClr val="tx2"/>
                </a:solidFill>
              </a:rPr>
              <a:t>Tweede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Wereldoorlog</a:t>
            </a:r>
            <a:r>
              <a:rPr lang="en-US" dirty="0">
                <a:solidFill>
                  <a:schemeClr val="tx2"/>
                </a:solidFill>
              </a:rPr>
              <a:t>: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VS </a:t>
            </a:r>
            <a:r>
              <a:rPr lang="en-US" dirty="0" err="1">
                <a:solidFill>
                  <a:schemeClr val="tx2"/>
                </a:solidFill>
              </a:rPr>
              <a:t>welvarend</a:t>
            </a: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Europa </a:t>
            </a:r>
            <a:r>
              <a:rPr lang="en-US" dirty="0" err="1">
                <a:solidFill>
                  <a:schemeClr val="tx2"/>
                </a:solidFill>
              </a:rPr>
              <a:t>verarmd</a:t>
            </a:r>
            <a:r>
              <a:rPr lang="en-US" dirty="0">
                <a:solidFill>
                  <a:schemeClr val="tx2"/>
                </a:solidFill>
              </a:rPr>
              <a:t> en </a:t>
            </a:r>
            <a:r>
              <a:rPr lang="en-US" dirty="0" err="1">
                <a:solidFill>
                  <a:schemeClr val="tx2"/>
                </a:solidFill>
              </a:rPr>
              <a:t>verwoest</a:t>
            </a:r>
            <a:endParaRPr lang="en-US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endParaRPr lang="en-US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chemeClr val="tx2"/>
                </a:solidFill>
              </a:rPr>
              <a:t>Na de </a:t>
            </a:r>
            <a:r>
              <a:rPr lang="en-US" dirty="0" err="1">
                <a:solidFill>
                  <a:schemeClr val="tx2"/>
                </a:solidFill>
              </a:rPr>
              <a:t>Tweede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Wereldoorlog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lange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periode</a:t>
            </a:r>
            <a:r>
              <a:rPr lang="en-US" dirty="0">
                <a:solidFill>
                  <a:schemeClr val="tx2"/>
                </a:solidFill>
              </a:rPr>
              <a:t> van </a:t>
            </a:r>
            <a:r>
              <a:rPr lang="en-US" dirty="0" err="1">
                <a:solidFill>
                  <a:schemeClr val="tx2"/>
                </a:solidFill>
              </a:rPr>
              <a:t>welvaartsgroei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eerst</a:t>
            </a:r>
            <a:r>
              <a:rPr lang="en-US" dirty="0">
                <a:solidFill>
                  <a:schemeClr val="tx2"/>
                </a:solidFill>
              </a:rPr>
              <a:t> in de VS en </a:t>
            </a:r>
            <a:r>
              <a:rPr lang="en-US" dirty="0" err="1">
                <a:solidFill>
                  <a:schemeClr val="tx2"/>
                </a:solidFill>
              </a:rPr>
              <a:t>vanaf</a:t>
            </a:r>
            <a:r>
              <a:rPr lang="en-US" dirty="0">
                <a:solidFill>
                  <a:schemeClr val="tx2"/>
                </a:solidFill>
              </a:rPr>
              <a:t> 1955 in West-Europa.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altLang="nl-NL" dirty="0"/>
              <a:t>De</a:t>
            </a:r>
            <a:r>
              <a:rPr lang="en-US" altLang="nl-NL" dirty="0">
                <a:solidFill>
                  <a:srgbClr val="00B0F0"/>
                </a:solidFill>
              </a:rPr>
              <a:t> </a:t>
            </a:r>
            <a:r>
              <a:rPr lang="en-US" altLang="nl-NL" dirty="0" err="1">
                <a:solidFill>
                  <a:srgbClr val="00B0F0"/>
                </a:solidFill>
              </a:rPr>
              <a:t>babyboom</a:t>
            </a:r>
            <a:r>
              <a:rPr lang="en-US" altLang="nl-NL" dirty="0"/>
              <a:t> (</a:t>
            </a:r>
            <a:r>
              <a:rPr lang="en-US" altLang="nl-NL" dirty="0" err="1"/>
              <a:t>geboortegolf</a:t>
            </a:r>
            <a:r>
              <a:rPr lang="en-US" altLang="nl-NL" dirty="0"/>
              <a:t>) </a:t>
            </a:r>
            <a:r>
              <a:rPr lang="en-US" altLang="nl-NL" dirty="0" err="1"/>
              <a:t>versterkte</a:t>
            </a:r>
            <a:r>
              <a:rPr lang="en-US" altLang="nl-NL" dirty="0"/>
              <a:t> de </a:t>
            </a:r>
            <a:r>
              <a:rPr lang="en-US" altLang="nl-NL" dirty="0" err="1"/>
              <a:t>economische</a:t>
            </a:r>
            <a:r>
              <a:rPr lang="en-US" altLang="nl-NL" dirty="0"/>
              <a:t> </a:t>
            </a:r>
            <a:r>
              <a:rPr lang="en-US" altLang="nl-NL" dirty="0" err="1"/>
              <a:t>groei</a:t>
            </a:r>
            <a:r>
              <a:rPr lang="en-US" altLang="nl-NL" dirty="0"/>
              <a:t>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 err="1"/>
              <a:t>Economische</a:t>
            </a:r>
            <a:r>
              <a:rPr lang="en-US" sz="2800" dirty="0"/>
              <a:t> </a:t>
            </a:r>
            <a:r>
              <a:rPr lang="en-US" sz="2800" dirty="0" err="1"/>
              <a:t>groei</a:t>
            </a:r>
            <a:r>
              <a:rPr lang="en-US" sz="2800" dirty="0"/>
              <a:t> en </a:t>
            </a:r>
            <a:r>
              <a:rPr lang="en-US" sz="2800" dirty="0" err="1"/>
              <a:t>welvaart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375649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3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nl-NL" dirty="0">
                <a:solidFill>
                  <a:schemeClr val="tx2"/>
                </a:solidFill>
              </a:rPr>
              <a:t>De </a:t>
            </a:r>
            <a:r>
              <a:rPr lang="en-US" altLang="nl-NL" dirty="0">
                <a:solidFill>
                  <a:srgbClr val="00B0F0"/>
                </a:solidFill>
              </a:rPr>
              <a:t>American way of life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na</a:t>
            </a:r>
            <a:r>
              <a:rPr lang="en-US" altLang="nl-NL" dirty="0">
                <a:solidFill>
                  <a:schemeClr val="tx2"/>
                </a:solidFill>
              </a:rPr>
              <a:t> de </a:t>
            </a:r>
            <a:r>
              <a:rPr lang="en-US" altLang="nl-NL" dirty="0" err="1">
                <a:solidFill>
                  <a:schemeClr val="tx2"/>
                </a:solidFill>
              </a:rPr>
              <a:t>Tweede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Wereldoorlog</a:t>
            </a:r>
            <a:r>
              <a:rPr lang="en-US" altLang="nl-NL" dirty="0">
                <a:solidFill>
                  <a:schemeClr val="tx2"/>
                </a:solidFill>
              </a:rPr>
              <a:t>: </a:t>
            </a:r>
            <a:r>
              <a:rPr lang="en-US" altLang="nl-NL" dirty="0" err="1">
                <a:solidFill>
                  <a:schemeClr val="tx2"/>
                </a:solidFill>
              </a:rPr>
              <a:t>Amerikaanse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levensstijl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gekenmerkt</a:t>
            </a:r>
            <a:r>
              <a:rPr lang="en-US" altLang="nl-NL" dirty="0">
                <a:solidFill>
                  <a:schemeClr val="tx2"/>
                </a:solidFill>
              </a:rPr>
              <a:t> door </a:t>
            </a:r>
            <a:r>
              <a:rPr lang="en-US" altLang="nl-NL" dirty="0" err="1">
                <a:solidFill>
                  <a:schemeClr val="tx2"/>
                </a:solidFill>
              </a:rPr>
              <a:t>individuele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vrijheid</a:t>
            </a:r>
            <a:r>
              <a:rPr lang="en-US" altLang="nl-NL" dirty="0">
                <a:solidFill>
                  <a:schemeClr val="tx2"/>
                </a:solidFill>
              </a:rPr>
              <a:t> en </a:t>
            </a:r>
            <a:r>
              <a:rPr lang="en-US" altLang="nl-NL" dirty="0" err="1">
                <a:solidFill>
                  <a:schemeClr val="tx2"/>
                </a:solidFill>
              </a:rPr>
              <a:t>welvaart</a:t>
            </a:r>
            <a:r>
              <a:rPr lang="en-US" altLang="nl-NL" dirty="0">
                <a:solidFill>
                  <a:schemeClr val="tx2"/>
                </a:solidFill>
              </a:rPr>
              <a:t>.</a:t>
            </a:r>
          </a:p>
          <a:p>
            <a:pPr eaLnBrk="1" hangingPunct="1">
              <a:buFont typeface="Arial" charset="0"/>
              <a:buNone/>
            </a:pPr>
            <a:endParaRPr lang="en-US" altLang="nl-NL" dirty="0">
              <a:solidFill>
                <a:schemeClr val="tx2"/>
              </a:solidFill>
            </a:endParaRPr>
          </a:p>
          <a:p>
            <a:r>
              <a:rPr lang="en-US" altLang="nl-NL" dirty="0">
                <a:solidFill>
                  <a:schemeClr val="tx2"/>
                </a:solidFill>
              </a:rPr>
              <a:t>Bij </a:t>
            </a:r>
            <a:r>
              <a:rPr lang="en-US" altLang="nl-NL" dirty="0" err="1">
                <a:solidFill>
                  <a:schemeClr val="tx2"/>
                </a:solidFill>
              </a:rPr>
              <a:t>deze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levensstijl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hoorden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o.a</a:t>
            </a:r>
            <a:r>
              <a:rPr lang="en-US" altLang="nl-NL" dirty="0">
                <a:solidFill>
                  <a:schemeClr val="tx2"/>
                </a:solidFill>
              </a:rPr>
              <a:t>.: </a:t>
            </a:r>
            <a:r>
              <a:rPr lang="en-US" altLang="nl-NL" dirty="0" err="1">
                <a:solidFill>
                  <a:schemeClr val="tx2"/>
                </a:solidFill>
              </a:rPr>
              <a:t>vakanties</a:t>
            </a:r>
            <a:r>
              <a:rPr lang="en-US" altLang="nl-NL" dirty="0">
                <a:solidFill>
                  <a:schemeClr val="tx2"/>
                </a:solidFill>
              </a:rPr>
              <a:t>, </a:t>
            </a:r>
            <a:r>
              <a:rPr lang="en-US" altLang="nl-NL" dirty="0" err="1">
                <a:solidFill>
                  <a:schemeClr val="tx2"/>
                </a:solidFill>
              </a:rPr>
              <a:t>aanschaf</a:t>
            </a:r>
            <a:r>
              <a:rPr lang="en-US" altLang="nl-NL" dirty="0">
                <a:solidFill>
                  <a:schemeClr val="tx2"/>
                </a:solidFill>
              </a:rPr>
              <a:t> van </a:t>
            </a:r>
            <a:r>
              <a:rPr lang="en-US" altLang="nl-NL" dirty="0" err="1">
                <a:solidFill>
                  <a:schemeClr val="tx2"/>
                </a:solidFill>
              </a:rPr>
              <a:t>luxe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consumptiegoederen</a:t>
            </a:r>
            <a:r>
              <a:rPr lang="en-US" altLang="nl-NL" dirty="0">
                <a:solidFill>
                  <a:schemeClr val="tx2"/>
                </a:solidFill>
              </a:rPr>
              <a:t>, </a:t>
            </a:r>
            <a:r>
              <a:rPr lang="en-US" altLang="nl-NL" dirty="0" err="1">
                <a:solidFill>
                  <a:schemeClr val="tx2"/>
                </a:solidFill>
              </a:rPr>
              <a:t>gemaksvoedsel</a:t>
            </a:r>
            <a:r>
              <a:rPr lang="en-US" altLang="nl-NL" dirty="0">
                <a:solidFill>
                  <a:schemeClr val="tx2"/>
                </a:solidFill>
              </a:rPr>
              <a:t>, </a:t>
            </a:r>
            <a:r>
              <a:rPr lang="en-US" altLang="nl-NL" dirty="0" err="1">
                <a:solidFill>
                  <a:schemeClr val="tx2"/>
                </a:solidFill>
              </a:rPr>
              <a:t>supermarkten</a:t>
            </a:r>
            <a:r>
              <a:rPr lang="en-US" altLang="nl-NL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/>
              <a:t>American way of life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557607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4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563" y="762717"/>
            <a:ext cx="6000874" cy="4512657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540668" y="5400131"/>
            <a:ext cx="8062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nl-NL" dirty="0">
                <a:solidFill>
                  <a:schemeClr val="tx2"/>
                </a:solidFill>
              </a:rPr>
              <a:t>De </a:t>
            </a:r>
            <a:r>
              <a:rPr lang="en-US" altLang="nl-NL" dirty="0" err="1">
                <a:solidFill>
                  <a:schemeClr val="tx2"/>
                </a:solidFill>
              </a:rPr>
              <a:t>Amerikaanse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droom</a:t>
            </a:r>
            <a:r>
              <a:rPr lang="en-US" altLang="nl-NL" dirty="0">
                <a:solidFill>
                  <a:schemeClr val="tx2"/>
                </a:solidFill>
              </a:rPr>
              <a:t> - </a:t>
            </a:r>
            <a:r>
              <a:rPr lang="en-US" altLang="nl-NL" dirty="0" err="1">
                <a:solidFill>
                  <a:schemeClr val="tx2"/>
                </a:solidFill>
              </a:rPr>
              <a:t>eigen</a:t>
            </a:r>
            <a:r>
              <a:rPr lang="en-US" altLang="nl-NL" dirty="0">
                <a:solidFill>
                  <a:schemeClr val="tx2"/>
                </a:solidFill>
              </a:rPr>
              <a:t> auto en </a:t>
            </a:r>
            <a:r>
              <a:rPr lang="en-US" altLang="nl-NL" dirty="0" err="1">
                <a:solidFill>
                  <a:schemeClr val="tx2"/>
                </a:solidFill>
              </a:rPr>
              <a:t>eigen</a:t>
            </a:r>
            <a:r>
              <a:rPr lang="en-US" altLang="nl-NL" dirty="0">
                <a:solidFill>
                  <a:schemeClr val="tx2"/>
                </a:solidFill>
              </a:rPr>
              <a:t> huis - </a:t>
            </a:r>
            <a:r>
              <a:rPr lang="en-US" altLang="nl-NL" dirty="0" err="1">
                <a:solidFill>
                  <a:schemeClr val="tx2"/>
                </a:solidFill>
              </a:rPr>
              <a:t>werd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voor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bijna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alle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Amerikanen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bereikbaar</a:t>
            </a:r>
            <a:r>
              <a:rPr lang="en-US" altLang="nl-NL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7154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5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r>
              <a:rPr lang="en-US" altLang="nl-NL" dirty="0" err="1">
                <a:solidFill>
                  <a:schemeClr val="tx2"/>
                </a:solidFill>
              </a:rPr>
              <a:t>Nieuwe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massamedium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televisie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werd</a:t>
            </a:r>
            <a:r>
              <a:rPr lang="en-US" altLang="nl-NL" dirty="0">
                <a:solidFill>
                  <a:schemeClr val="tx2"/>
                </a:solidFill>
              </a:rPr>
              <a:t> in VS heel </a:t>
            </a:r>
            <a:r>
              <a:rPr lang="en-US" altLang="nl-NL" dirty="0" err="1">
                <a:solidFill>
                  <a:schemeClr val="tx2"/>
                </a:solidFill>
              </a:rPr>
              <a:t>populair</a:t>
            </a:r>
            <a:r>
              <a:rPr lang="en-US" altLang="nl-NL" dirty="0">
                <a:solidFill>
                  <a:schemeClr val="tx2"/>
                </a:solidFill>
              </a:rPr>
              <a:t>. </a:t>
            </a:r>
          </a:p>
          <a:p>
            <a:endParaRPr lang="en-US" altLang="nl-NL" dirty="0">
              <a:solidFill>
                <a:schemeClr val="tx2"/>
              </a:solidFill>
            </a:endParaRPr>
          </a:p>
          <a:p>
            <a:r>
              <a:rPr lang="en-US" altLang="nl-NL" dirty="0" err="1">
                <a:solidFill>
                  <a:schemeClr val="tx2"/>
                </a:solidFill>
              </a:rPr>
              <a:t>Televisie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werd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uitgezonden</a:t>
            </a:r>
            <a:r>
              <a:rPr lang="en-US" altLang="nl-NL" dirty="0">
                <a:solidFill>
                  <a:schemeClr val="tx2"/>
                </a:solidFill>
              </a:rPr>
              <a:t> door </a:t>
            </a:r>
            <a:r>
              <a:rPr lang="en-US" altLang="nl-NL" dirty="0" err="1">
                <a:solidFill>
                  <a:srgbClr val="00B0F0"/>
                </a:solidFill>
              </a:rPr>
              <a:t>commerciële</a:t>
            </a:r>
            <a:r>
              <a:rPr lang="en-US" altLang="nl-NL" dirty="0">
                <a:solidFill>
                  <a:srgbClr val="00B0F0"/>
                </a:solidFill>
              </a:rPr>
              <a:t> </a:t>
            </a:r>
            <a:r>
              <a:rPr lang="en-US" altLang="nl-NL" dirty="0" err="1">
                <a:solidFill>
                  <a:srgbClr val="00B0F0"/>
                </a:solidFill>
              </a:rPr>
              <a:t>zenders</a:t>
            </a:r>
            <a:r>
              <a:rPr lang="en-US" altLang="nl-NL" dirty="0">
                <a:solidFill>
                  <a:schemeClr val="tx2"/>
                </a:solidFill>
              </a:rPr>
              <a:t>. </a:t>
            </a:r>
            <a:r>
              <a:rPr lang="en-US" altLang="nl-NL" dirty="0" err="1">
                <a:solidFill>
                  <a:schemeClr val="tx2"/>
                </a:solidFill>
              </a:rPr>
              <a:t>Dit</a:t>
            </a:r>
            <a:r>
              <a:rPr lang="en-US" altLang="nl-NL" dirty="0">
                <a:solidFill>
                  <a:schemeClr val="tx2"/>
                </a:solidFill>
              </a:rPr>
              <a:t> is radio en </a:t>
            </a:r>
            <a:r>
              <a:rPr lang="en-US" altLang="nl-NL" dirty="0" err="1">
                <a:solidFill>
                  <a:schemeClr val="tx2"/>
                </a:solidFill>
              </a:rPr>
              <a:t>televisie</a:t>
            </a:r>
            <a:r>
              <a:rPr lang="en-US" altLang="nl-NL" dirty="0">
                <a:solidFill>
                  <a:schemeClr val="tx2"/>
                </a:solidFill>
              </a:rPr>
              <a:t> die </a:t>
            </a:r>
            <a:r>
              <a:rPr lang="en-US" altLang="nl-NL" dirty="0" err="1">
                <a:solidFill>
                  <a:schemeClr val="tx2"/>
                </a:solidFill>
              </a:rPr>
              <a:t>worden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betaald</a:t>
            </a:r>
            <a:r>
              <a:rPr lang="en-US" altLang="nl-NL" dirty="0">
                <a:solidFill>
                  <a:schemeClr val="tx2"/>
                </a:solidFill>
              </a:rPr>
              <a:t> met geld van </a:t>
            </a:r>
            <a:r>
              <a:rPr lang="en-US" altLang="nl-NL" dirty="0" err="1">
                <a:solidFill>
                  <a:schemeClr val="tx2"/>
                </a:solidFill>
              </a:rPr>
              <a:t>adverteerders</a:t>
            </a:r>
            <a:r>
              <a:rPr lang="en-US" altLang="nl-NL" dirty="0">
                <a:solidFill>
                  <a:schemeClr val="tx2"/>
                </a:solidFill>
              </a:rPr>
              <a:t>.</a:t>
            </a:r>
          </a:p>
          <a:p>
            <a:endParaRPr lang="en-US" altLang="nl-NL" dirty="0">
              <a:solidFill>
                <a:schemeClr val="tx2"/>
              </a:solidFill>
            </a:endParaRPr>
          </a:p>
          <a:p>
            <a:r>
              <a:rPr lang="en-US" altLang="nl-NL" dirty="0" err="1">
                <a:solidFill>
                  <a:schemeClr val="tx2"/>
                </a:solidFill>
              </a:rPr>
              <a:t>Bedrijven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traden</a:t>
            </a:r>
            <a:r>
              <a:rPr lang="en-US" altLang="nl-NL" dirty="0">
                <a:solidFill>
                  <a:schemeClr val="tx2"/>
                </a:solidFill>
              </a:rPr>
              <a:t> op </a:t>
            </a:r>
            <a:r>
              <a:rPr lang="en-US" altLang="nl-NL" dirty="0" err="1">
                <a:solidFill>
                  <a:schemeClr val="tx2"/>
                </a:solidFill>
              </a:rPr>
              <a:t>als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>
                <a:solidFill>
                  <a:srgbClr val="00B0F0"/>
                </a:solidFill>
              </a:rPr>
              <a:t>sponsors</a:t>
            </a:r>
            <a:r>
              <a:rPr lang="en-US" altLang="nl-NL" dirty="0">
                <a:solidFill>
                  <a:schemeClr val="tx2"/>
                </a:solidFill>
              </a:rPr>
              <a:t>: </a:t>
            </a:r>
            <a:r>
              <a:rPr lang="en-US" altLang="nl-NL" dirty="0" err="1">
                <a:solidFill>
                  <a:schemeClr val="tx2"/>
                </a:solidFill>
              </a:rPr>
              <a:t>onderneming</a:t>
            </a:r>
            <a:r>
              <a:rPr lang="en-US" altLang="nl-NL" dirty="0">
                <a:solidFill>
                  <a:schemeClr val="tx2"/>
                </a:solidFill>
              </a:rPr>
              <a:t>, </a:t>
            </a:r>
            <a:r>
              <a:rPr lang="en-US" altLang="nl-NL" dirty="0" err="1">
                <a:solidFill>
                  <a:schemeClr val="tx2"/>
                </a:solidFill>
              </a:rPr>
              <a:t>stichting</a:t>
            </a:r>
            <a:r>
              <a:rPr lang="en-US" altLang="nl-NL" dirty="0">
                <a:solidFill>
                  <a:schemeClr val="tx2"/>
                </a:solidFill>
              </a:rPr>
              <a:t> of </a:t>
            </a:r>
            <a:r>
              <a:rPr lang="en-US" altLang="nl-NL" dirty="0" err="1">
                <a:solidFill>
                  <a:schemeClr val="tx2"/>
                </a:solidFill>
              </a:rPr>
              <a:t>persoon</a:t>
            </a:r>
            <a:r>
              <a:rPr lang="en-US" altLang="nl-NL" dirty="0">
                <a:solidFill>
                  <a:schemeClr val="tx2"/>
                </a:solidFill>
              </a:rPr>
              <a:t> die </a:t>
            </a:r>
            <a:r>
              <a:rPr lang="en-US" altLang="nl-NL" dirty="0" err="1">
                <a:solidFill>
                  <a:schemeClr val="tx2"/>
                </a:solidFill>
              </a:rPr>
              <a:t>een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activiteit</a:t>
            </a:r>
            <a:r>
              <a:rPr lang="en-US" altLang="nl-NL" dirty="0">
                <a:solidFill>
                  <a:schemeClr val="tx2"/>
                </a:solidFill>
              </a:rPr>
              <a:t> met geld </a:t>
            </a:r>
            <a:r>
              <a:rPr lang="en-US" altLang="nl-NL" dirty="0" err="1">
                <a:solidFill>
                  <a:schemeClr val="tx2"/>
                </a:solidFill>
              </a:rPr>
              <a:t>ondersteunt</a:t>
            </a:r>
            <a:r>
              <a:rPr lang="en-US" altLang="nl-NL" dirty="0">
                <a:solidFill>
                  <a:schemeClr val="tx2"/>
                </a:solidFill>
              </a:rPr>
              <a:t>.</a:t>
            </a:r>
            <a:endParaRPr lang="en-US" alt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/>
              <a:t>Het </a:t>
            </a:r>
            <a:r>
              <a:rPr lang="en-US" sz="2800" dirty="0" err="1"/>
              <a:t>nieuwe</a:t>
            </a:r>
            <a:r>
              <a:rPr lang="en-US" sz="2800" dirty="0"/>
              <a:t> medium: </a:t>
            </a:r>
            <a:r>
              <a:rPr lang="en-US" sz="2800" dirty="0" err="1"/>
              <a:t>televisie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10585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6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altLang="nl-NL" dirty="0" err="1"/>
              <a:t>Er</a:t>
            </a:r>
            <a:r>
              <a:rPr lang="en-US" altLang="nl-NL" dirty="0"/>
              <a:t> </a:t>
            </a:r>
            <a:r>
              <a:rPr lang="en-US" altLang="nl-NL" dirty="0" err="1"/>
              <a:t>ontstond</a:t>
            </a:r>
            <a:r>
              <a:rPr lang="en-US" altLang="nl-NL" dirty="0"/>
              <a:t> </a:t>
            </a:r>
            <a:r>
              <a:rPr lang="en-US" altLang="nl-NL" dirty="0" err="1"/>
              <a:t>een</a:t>
            </a:r>
            <a:r>
              <a:rPr lang="en-US" altLang="nl-NL" dirty="0"/>
              <a:t> </a:t>
            </a:r>
            <a:r>
              <a:rPr lang="en-US" altLang="nl-NL" dirty="0" err="1"/>
              <a:t>aparte</a:t>
            </a:r>
            <a:r>
              <a:rPr lang="en-US" altLang="nl-NL" dirty="0"/>
              <a:t> </a:t>
            </a:r>
            <a:r>
              <a:rPr lang="en-US" altLang="nl-NL" dirty="0" err="1">
                <a:solidFill>
                  <a:srgbClr val="00B0F0"/>
                </a:solidFill>
              </a:rPr>
              <a:t>jongerencultuur</a:t>
            </a:r>
            <a:r>
              <a:rPr lang="en-US" altLang="nl-NL" dirty="0"/>
              <a:t>: </a:t>
            </a:r>
            <a:r>
              <a:rPr lang="en-US" altLang="nl-NL" dirty="0" err="1"/>
              <a:t>aparte</a:t>
            </a:r>
            <a:r>
              <a:rPr lang="en-US" altLang="nl-NL" dirty="0"/>
              <a:t> </a:t>
            </a:r>
            <a:r>
              <a:rPr lang="en-US" altLang="nl-NL" dirty="0" err="1"/>
              <a:t>cultuur</a:t>
            </a:r>
            <a:r>
              <a:rPr lang="en-US" altLang="nl-NL" dirty="0"/>
              <a:t> met </a:t>
            </a:r>
            <a:r>
              <a:rPr lang="en-US" altLang="nl-NL" dirty="0" err="1"/>
              <a:t>eigen</a:t>
            </a:r>
            <a:r>
              <a:rPr lang="en-US" altLang="nl-NL" dirty="0"/>
              <a:t> </a:t>
            </a:r>
            <a:r>
              <a:rPr lang="en-US" altLang="nl-NL" dirty="0" err="1"/>
              <a:t>smaak</a:t>
            </a:r>
            <a:r>
              <a:rPr lang="en-US" altLang="nl-NL" dirty="0"/>
              <a:t> en </a:t>
            </a:r>
            <a:r>
              <a:rPr lang="en-US" altLang="nl-NL" dirty="0" err="1"/>
              <a:t>normen</a:t>
            </a:r>
            <a:r>
              <a:rPr lang="en-US" altLang="nl-NL" dirty="0"/>
              <a:t> en </a:t>
            </a:r>
            <a:r>
              <a:rPr lang="en-US" altLang="nl-NL" dirty="0" err="1"/>
              <a:t>waarden</a:t>
            </a:r>
            <a:r>
              <a:rPr lang="en-US" altLang="nl-NL" dirty="0"/>
              <a:t> van </a:t>
            </a:r>
            <a:r>
              <a:rPr lang="en-US" altLang="nl-NL" dirty="0" err="1"/>
              <a:t>jongeren</a:t>
            </a:r>
            <a:r>
              <a:rPr lang="en-US" altLang="nl-NL" dirty="0"/>
              <a:t>. </a:t>
            </a:r>
          </a:p>
          <a:p>
            <a:pPr eaLnBrk="1" hangingPunct="1">
              <a:buClr>
                <a:schemeClr val="tx2"/>
              </a:buClr>
            </a:pPr>
            <a:endParaRPr lang="en-US" altLang="nl-NL" dirty="0"/>
          </a:p>
          <a:p>
            <a:pPr eaLnBrk="1" hangingPunct="1">
              <a:buClr>
                <a:schemeClr val="tx2"/>
              </a:buClr>
            </a:pPr>
            <a:r>
              <a:rPr lang="en-US" altLang="nl-NL" dirty="0" err="1"/>
              <a:t>Jongeren</a:t>
            </a:r>
            <a:r>
              <a:rPr lang="en-US" altLang="nl-NL" dirty="0"/>
              <a:t> </a:t>
            </a:r>
            <a:r>
              <a:rPr lang="en-US" altLang="nl-NL" dirty="0" err="1"/>
              <a:t>gingen</a:t>
            </a:r>
            <a:r>
              <a:rPr lang="en-US" altLang="nl-NL" dirty="0"/>
              <a:t> </a:t>
            </a:r>
            <a:r>
              <a:rPr lang="en-US" altLang="nl-NL" dirty="0" err="1"/>
              <a:t>zich</a:t>
            </a:r>
            <a:r>
              <a:rPr lang="en-US" altLang="nl-NL" dirty="0"/>
              <a:t> </a:t>
            </a:r>
            <a:r>
              <a:rPr lang="en-US" altLang="nl-NL" dirty="0" err="1"/>
              <a:t>onder</a:t>
            </a:r>
            <a:r>
              <a:rPr lang="en-US" altLang="nl-NL" dirty="0"/>
              <a:t> </a:t>
            </a:r>
            <a:r>
              <a:rPr lang="en-US" altLang="nl-NL" dirty="0" err="1"/>
              <a:t>meer</a:t>
            </a:r>
            <a:r>
              <a:rPr lang="en-US" altLang="nl-NL" dirty="0"/>
              <a:t> van </a:t>
            </a:r>
            <a:r>
              <a:rPr lang="en-US" altLang="nl-NL" dirty="0" err="1"/>
              <a:t>ouderen</a:t>
            </a:r>
            <a:r>
              <a:rPr lang="en-US" altLang="nl-NL" dirty="0"/>
              <a:t> </a:t>
            </a:r>
            <a:r>
              <a:rPr lang="en-US" altLang="nl-NL" dirty="0" err="1"/>
              <a:t>onderscheiden</a:t>
            </a:r>
            <a:r>
              <a:rPr lang="en-US" altLang="nl-NL" dirty="0"/>
              <a:t> in </a:t>
            </a:r>
            <a:r>
              <a:rPr lang="en-US" altLang="nl-NL" dirty="0" err="1"/>
              <a:t>kleding</a:t>
            </a:r>
            <a:r>
              <a:rPr lang="en-US" altLang="nl-NL" dirty="0"/>
              <a:t> en </a:t>
            </a:r>
            <a:r>
              <a:rPr lang="en-US" altLang="nl-NL" dirty="0" err="1"/>
              <a:t>muziek</a:t>
            </a:r>
            <a:r>
              <a:rPr lang="en-US" altLang="nl-NL" dirty="0"/>
              <a:t>.</a:t>
            </a:r>
          </a:p>
          <a:p>
            <a:pPr eaLnBrk="1" hangingPunct="1">
              <a:buClr>
                <a:schemeClr val="tx2"/>
              </a:buClr>
            </a:pPr>
            <a:endParaRPr lang="en-US" altLang="nl-NL" dirty="0"/>
          </a:p>
          <a:p>
            <a:pPr eaLnBrk="1" hangingPunct="1">
              <a:buClr>
                <a:schemeClr val="tx2"/>
              </a:buClr>
            </a:pPr>
            <a:r>
              <a:rPr lang="en-US" altLang="nl-NL" dirty="0" err="1"/>
              <a:t>Oorzaak</a:t>
            </a:r>
            <a:r>
              <a:rPr lang="en-US" altLang="nl-NL" dirty="0"/>
              <a:t>: </a:t>
            </a:r>
            <a:r>
              <a:rPr lang="en-US" altLang="nl-NL" dirty="0" err="1"/>
              <a:t>welvaart</a:t>
            </a:r>
            <a:r>
              <a:rPr lang="en-US" altLang="nl-NL" dirty="0"/>
              <a:t> -&gt; </a:t>
            </a:r>
            <a:r>
              <a:rPr lang="en-US" altLang="nl-NL" dirty="0" err="1"/>
              <a:t>ook</a:t>
            </a:r>
            <a:r>
              <a:rPr lang="en-US" altLang="nl-NL" dirty="0"/>
              <a:t> </a:t>
            </a:r>
            <a:r>
              <a:rPr lang="en-US" altLang="nl-NL" dirty="0" err="1"/>
              <a:t>jongeren</a:t>
            </a:r>
            <a:r>
              <a:rPr lang="en-US" altLang="nl-NL" dirty="0"/>
              <a:t> </a:t>
            </a:r>
            <a:r>
              <a:rPr lang="en-US" altLang="nl-NL" dirty="0" err="1"/>
              <a:t>hadden</a:t>
            </a:r>
            <a:r>
              <a:rPr lang="en-US" altLang="nl-NL" dirty="0"/>
              <a:t> </a:t>
            </a:r>
            <a:r>
              <a:rPr lang="en-US" altLang="nl-NL" dirty="0" err="1"/>
              <a:t>meer</a:t>
            </a:r>
            <a:r>
              <a:rPr lang="en-US" altLang="nl-NL" dirty="0"/>
              <a:t> geld.</a:t>
            </a:r>
            <a:endParaRPr lang="nl-NL" alt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 err="1"/>
              <a:t>Jongerencultuur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35723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7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nl-NL" dirty="0">
                <a:solidFill>
                  <a:schemeClr val="tx2"/>
                </a:solidFill>
              </a:rPr>
              <a:t>De </a:t>
            </a:r>
            <a:r>
              <a:rPr lang="en-US" altLang="nl-NL" dirty="0" err="1">
                <a:solidFill>
                  <a:schemeClr val="tx2"/>
                </a:solidFill>
              </a:rPr>
              <a:t>Amerikaanse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droom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werd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voor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Europeanen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een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voorbeeld</a:t>
            </a:r>
            <a:r>
              <a:rPr lang="en-US" altLang="nl-NL" dirty="0">
                <a:solidFill>
                  <a:schemeClr val="tx2"/>
                </a:solidFill>
              </a:rPr>
              <a:t>.</a:t>
            </a:r>
          </a:p>
          <a:p>
            <a:pPr eaLnBrk="1" hangingPunct="1">
              <a:buFont typeface="Arial" charset="0"/>
              <a:buNone/>
            </a:pPr>
            <a:endParaRPr lang="en-US" altLang="nl-NL" dirty="0">
              <a:solidFill>
                <a:schemeClr val="tx2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altLang="nl-NL" dirty="0" err="1">
                <a:solidFill>
                  <a:schemeClr val="tx2"/>
                </a:solidFill>
              </a:rPr>
              <a:t>Rond</a:t>
            </a:r>
            <a:r>
              <a:rPr lang="en-US" altLang="nl-NL" dirty="0">
                <a:solidFill>
                  <a:schemeClr val="tx2"/>
                </a:solidFill>
              </a:rPr>
              <a:t> 1955 </a:t>
            </a:r>
            <a:r>
              <a:rPr lang="en-US" altLang="nl-NL" dirty="0" err="1">
                <a:solidFill>
                  <a:schemeClr val="tx2"/>
                </a:solidFill>
              </a:rPr>
              <a:t>ontstond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ook</a:t>
            </a:r>
            <a:r>
              <a:rPr lang="en-US" altLang="nl-NL" dirty="0">
                <a:solidFill>
                  <a:schemeClr val="tx2"/>
                </a:solidFill>
              </a:rPr>
              <a:t> in Europa </a:t>
            </a:r>
            <a:r>
              <a:rPr lang="en-US" altLang="nl-NL" dirty="0" err="1">
                <a:solidFill>
                  <a:schemeClr val="tx2"/>
                </a:solidFill>
              </a:rPr>
              <a:t>welvaart</a:t>
            </a:r>
            <a:r>
              <a:rPr lang="en-US" altLang="nl-NL" dirty="0">
                <a:solidFill>
                  <a:schemeClr val="tx2"/>
                </a:solidFill>
              </a:rPr>
              <a:t> -&gt; </a:t>
            </a:r>
            <a:r>
              <a:rPr lang="en-US" altLang="nl-NL" dirty="0" err="1">
                <a:solidFill>
                  <a:schemeClr val="tx2"/>
                </a:solidFill>
              </a:rPr>
              <a:t>amerikanisering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nam</a:t>
            </a:r>
            <a:r>
              <a:rPr lang="en-US" altLang="nl-NL" dirty="0">
                <a:solidFill>
                  <a:schemeClr val="tx2"/>
                </a:solidFill>
              </a:rPr>
              <a:t> toe.</a:t>
            </a:r>
          </a:p>
          <a:p>
            <a:pPr eaLnBrk="1" hangingPunct="1">
              <a:buFont typeface="Arial" charset="0"/>
              <a:buNone/>
            </a:pPr>
            <a:endParaRPr lang="en-US" altLang="nl-NL" dirty="0">
              <a:solidFill>
                <a:schemeClr val="tx2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altLang="nl-NL" dirty="0" err="1">
                <a:solidFill>
                  <a:srgbClr val="00B0F0"/>
                </a:solidFill>
              </a:rPr>
              <a:t>Amerikanisering</a:t>
            </a:r>
            <a:r>
              <a:rPr lang="en-US" altLang="nl-NL" dirty="0">
                <a:solidFill>
                  <a:schemeClr val="tx2"/>
                </a:solidFill>
              </a:rPr>
              <a:t>: het </a:t>
            </a:r>
            <a:r>
              <a:rPr lang="en-US" altLang="nl-NL" dirty="0" err="1">
                <a:solidFill>
                  <a:schemeClr val="tx2"/>
                </a:solidFill>
              </a:rPr>
              <a:t>doordringen</a:t>
            </a:r>
            <a:r>
              <a:rPr lang="en-US" altLang="nl-NL" dirty="0">
                <a:solidFill>
                  <a:schemeClr val="tx2"/>
                </a:solidFill>
              </a:rPr>
              <a:t> van de </a:t>
            </a:r>
            <a:r>
              <a:rPr lang="en-US" altLang="nl-NL" dirty="0" err="1">
                <a:solidFill>
                  <a:schemeClr val="tx2"/>
                </a:solidFill>
              </a:rPr>
              <a:t>Amerikaanse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cultuur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buiten</a:t>
            </a:r>
            <a:r>
              <a:rPr lang="en-US" altLang="nl-NL" dirty="0">
                <a:solidFill>
                  <a:schemeClr val="tx2"/>
                </a:solidFill>
              </a:rPr>
              <a:t> de VS.</a:t>
            </a:r>
            <a:endParaRPr lang="nl-NL" altLang="nl-NL" dirty="0">
              <a:solidFill>
                <a:schemeClr val="tx2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 err="1"/>
              <a:t>Amerikanisering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358730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8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288032" y="5438077"/>
            <a:ext cx="8567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Door Elvis </a:t>
            </a:r>
            <a:r>
              <a:rPr lang="en-US" dirty="0" err="1"/>
              <a:t>maakten</a:t>
            </a:r>
            <a:r>
              <a:rPr lang="en-US" dirty="0"/>
              <a:t> </a:t>
            </a:r>
            <a:r>
              <a:rPr lang="en-US" dirty="0" err="1"/>
              <a:t>jongens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vetkuif</a:t>
            </a:r>
            <a:r>
              <a:rPr lang="en-US" dirty="0"/>
              <a:t> in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haar</a:t>
            </a:r>
            <a:r>
              <a:rPr lang="en-US" dirty="0"/>
              <a:t> en </a:t>
            </a:r>
            <a:r>
              <a:rPr lang="en-US" dirty="0" err="1"/>
              <a:t>droegen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strakke</a:t>
            </a:r>
            <a:r>
              <a:rPr lang="en-US" dirty="0"/>
              <a:t> </a:t>
            </a:r>
            <a:r>
              <a:rPr lang="en-US" dirty="0" err="1"/>
              <a:t>spijkerbroeken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leren</a:t>
            </a:r>
            <a:r>
              <a:rPr lang="en-US" dirty="0"/>
              <a:t> jacks.</a:t>
            </a:r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941" y="747513"/>
            <a:ext cx="5864118" cy="458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517841"/>
      </p:ext>
    </p:extLst>
  </p:cSld>
  <p:clrMapOvr>
    <a:masterClrMapping/>
  </p:clrMapOvr>
</p:sld>
</file>

<file path=ppt/theme/theme1.xml><?xml version="1.0" encoding="utf-8"?>
<a:theme xmlns:a="http://schemas.openxmlformats.org/drawingml/2006/main" name="NU presentatie (blue)">
  <a:themeElements>
    <a:clrScheme name="Blauwe achtergrond met foto 1">
      <a:dk1>
        <a:srgbClr val="474747"/>
      </a:dk1>
      <a:lt1>
        <a:srgbClr val="FFFFFF"/>
      </a:lt1>
      <a:dk2>
        <a:srgbClr val="0066CC"/>
      </a:dk2>
      <a:lt2>
        <a:srgbClr val="FFFFFF"/>
      </a:lt2>
      <a:accent1>
        <a:srgbClr val="EE008C"/>
      </a:accent1>
      <a:accent2>
        <a:srgbClr val="039AD6"/>
      </a:accent2>
      <a:accent3>
        <a:srgbClr val="AAB8E2"/>
      </a:accent3>
      <a:accent4>
        <a:srgbClr val="DADADA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Blauwe achtergrond met foto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Blauwe achtergrond met foto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we achtergrond met foto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 presentatie (blue)</Template>
  <TotalTime>1410</TotalTime>
  <Words>312</Words>
  <Application>Microsoft Macintosh PowerPoint</Application>
  <PresentationFormat>Diavoorstelling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Verdana</vt:lpstr>
      <vt:lpstr>Wingdings</vt:lpstr>
      <vt:lpstr>NU presentatie (blue)</vt:lpstr>
      <vt:lpstr>Witte achtergrond</vt:lpstr>
      <vt:lpstr>1_Witte achtergrond</vt:lpstr>
      <vt:lpstr>§4.3 The American way of life</vt:lpstr>
      <vt:lpstr>Economische groei en welvaart</vt:lpstr>
      <vt:lpstr>American way of life</vt:lpstr>
      <vt:lpstr>PowerPoint-presentatie</vt:lpstr>
      <vt:lpstr>Het nieuwe medium: televisie</vt:lpstr>
      <vt:lpstr>Jongerencultuur</vt:lpstr>
      <vt:lpstr>Amerikanisering</vt:lpstr>
      <vt:lpstr>PowerPoint-presentatie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Pincode Tweede Fase</dc:title>
  <dc:creator>Bernadette Hijstek</dc:creator>
  <dc:description>versie 1.0 - maart 2008</dc:description>
  <cp:lastModifiedBy>Jankees den Otter</cp:lastModifiedBy>
  <cp:revision>300</cp:revision>
  <cp:lastPrinted>2013-03-19T08:25:20Z</cp:lastPrinted>
  <dcterms:created xsi:type="dcterms:W3CDTF">2013-03-13T12:13:36Z</dcterms:created>
  <dcterms:modified xsi:type="dcterms:W3CDTF">2020-03-16T12:21:59Z</dcterms:modified>
</cp:coreProperties>
</file>