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55" r:id="rId1"/>
    <p:sldMasterId id="2147483757" r:id="rId2"/>
    <p:sldMasterId id="2147483779" r:id="rId3"/>
  </p:sldMasterIdLst>
  <p:notesMasterIdLst>
    <p:notesMasterId r:id="rId12"/>
  </p:notesMasterIdLst>
  <p:handoutMasterIdLst>
    <p:handoutMasterId r:id="rId13"/>
  </p:handoutMasterIdLst>
  <p:sldIdLst>
    <p:sldId id="300" r:id="rId4"/>
    <p:sldId id="325" r:id="rId5"/>
    <p:sldId id="330" r:id="rId6"/>
    <p:sldId id="332" r:id="rId7"/>
    <p:sldId id="331" r:id="rId8"/>
    <p:sldId id="328" r:id="rId9"/>
    <p:sldId id="329" r:id="rId10"/>
    <p:sldId id="333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ijsterveld, Reina" initials="BR" lastIdx="10" clrIdx="0"/>
  <p:cmAuthor id="1" name="Ockels, Johan" initials="OJ" lastIdx="1" clrIdx="1"/>
  <p:cmAuthor id="2" name="Smit, Wietske" initials="SW" lastIdx="6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CA484"/>
    <a:srgbClr val="FF3399"/>
    <a:srgbClr val="FF99CC"/>
    <a:srgbClr val="FFC7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ijl, gemiddeld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Stijl, gemiddeld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Stijl, gemiddeld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tijl, licht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794" autoAdjust="0"/>
    <p:restoredTop sz="96208" autoAdjust="0"/>
  </p:normalViewPr>
  <p:slideViewPr>
    <p:cSldViewPr>
      <p:cViewPr varScale="1">
        <p:scale>
          <a:sx n="119" d="100"/>
          <a:sy n="119" d="100"/>
        </p:scale>
        <p:origin x="1376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157E369-74E3-4E0D-B7A2-9557641F8509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97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nl-NL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nl-NL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61B6BD0-1215-4963-8978-E04BF6253897}" type="slidenum">
              <a:rPr lang="en-US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3264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Verdana" pitchFamily="1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3200"/>
            </a:lvl1pPr>
          </a:lstStyle>
          <a:p>
            <a:pPr lvl="0"/>
            <a:r>
              <a:rPr lang="nl-NL" noProof="0"/>
              <a:t>Klik om de stijl te bewerken</a:t>
            </a:r>
          </a:p>
        </p:txBody>
      </p:sp>
      <p:sp>
        <p:nvSpPr>
          <p:cNvPr id="62467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de ondertitelstijl van het model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CC64CB1F-B7C3-46D0-8277-1DC333DDC9F4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1DE75062-59B2-47E9-A4A6-169D18F62F61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ADE265-DDEB-45BE-9D7F-AD79CA1B2A29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2DDE1A-B369-468D-9B8E-F0D2E215DA2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94934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1952625"/>
            <a:ext cx="1822450" cy="406717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1952625"/>
            <a:ext cx="5319712" cy="406717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C0CD59-5668-4C1E-BF76-9BCC497C7007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6BC478-9647-46C8-9F7F-1E0E36BCA79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24636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403302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7725845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54738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/>
              <a:t>16/03/20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885857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/>
              <a:t>16/03/20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4795189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/>
              <a:t>16/03/20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90163726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22668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DFFAD01-B00D-4C58-A3F1-7968BC1A6026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39545-2D25-4177-A27C-F6E8E77E1D12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00176819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836537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781633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5188658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8"/>
          <p:cNvSpPr>
            <a:spLocks noGrp="1" noChangeArrowheads="1"/>
          </p:cNvSpPr>
          <p:nvPr>
            <p:ph type="ctrTitle"/>
          </p:nvPr>
        </p:nvSpPr>
        <p:spPr>
          <a:xfrm>
            <a:off x="2301875" y="3644900"/>
            <a:ext cx="6021388" cy="1295400"/>
          </a:xfrm>
        </p:spPr>
        <p:txBody>
          <a:bodyPr/>
          <a:lstStyle>
            <a:lvl1pPr>
              <a:defRPr sz="2800">
                <a:solidFill>
                  <a:schemeClr val="tx2"/>
                </a:solidFill>
              </a:defRPr>
            </a:lvl1pPr>
          </a:lstStyle>
          <a:p>
            <a:pPr lvl="0"/>
            <a:r>
              <a:rPr lang="nl-NL" noProof="0"/>
              <a:t>Klik om het opmaakprofiel te bewerken</a:t>
            </a:r>
          </a:p>
        </p:txBody>
      </p:sp>
      <p:sp>
        <p:nvSpPr>
          <p:cNvPr id="81923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2301875" y="5127625"/>
            <a:ext cx="6021388" cy="935038"/>
          </a:xfrm>
        </p:spPr>
        <p:txBody>
          <a:bodyPr/>
          <a:lstStyle>
            <a:lvl1pPr>
              <a:spcBef>
                <a:spcPct val="0"/>
              </a:spcBef>
              <a:defRPr i="1"/>
            </a:lvl1pPr>
          </a:lstStyle>
          <a:p>
            <a:pPr lvl="0"/>
            <a:r>
              <a:rPr lang="nl-NL" noProof="0"/>
              <a:t>Klik om het opmaakprofiel van de modelondertitel te bewerken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90575" y="6400800"/>
            <a:ext cx="1676400" cy="230188"/>
          </a:xfrm>
        </p:spPr>
        <p:txBody>
          <a:bodyPr/>
          <a:lstStyle>
            <a:lvl1pPr>
              <a:defRPr sz="1000"/>
            </a:lvl1pPr>
          </a:lstStyle>
          <a:p>
            <a:fld id="{A50054AB-2D6E-4841-A829-F478F24C3FC2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608013" y="6096000"/>
            <a:ext cx="1903412" cy="306388"/>
          </a:xfrm>
        </p:spPr>
        <p:txBody>
          <a:bodyPr/>
          <a:lstStyle>
            <a:lvl1pPr marL="177800" indent="-177800">
              <a:buClr>
                <a:schemeClr val="tx1"/>
              </a:buClr>
              <a:buFont typeface="Wingdings" pitchFamily="1" charset="2"/>
              <a:buChar char="§"/>
              <a:defRPr sz="1000"/>
            </a:lvl1pPr>
          </a:lstStyle>
          <a:p>
            <a:pPr>
              <a:buClr>
                <a:srgbClr val="474747"/>
              </a:buClr>
            </a:pPr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075613" y="6246813"/>
            <a:ext cx="381000" cy="230187"/>
          </a:xfrm>
        </p:spPr>
        <p:txBody>
          <a:bodyPr/>
          <a:lstStyle>
            <a:lvl1pPr>
              <a:defRPr/>
            </a:lvl1pPr>
          </a:lstStyle>
          <a:p>
            <a:fld id="{E51685AE-BF16-4C9C-A7FB-17F4FBB12D87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10679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2FCB903-662E-4BAB-B6B0-55026B15E56E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FD595A-35D6-43AB-84A7-82DA4375C82E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592102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B4BE16D-89A3-405E-992E-19271F79ABD9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BBB785-ACE9-4C0E-A6CE-96485A2EE9C0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24429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1844675"/>
            <a:ext cx="3570287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1844675"/>
            <a:ext cx="3571875" cy="4175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8B07DA1-4114-4F45-B7F6-93F2936DCF3C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A8F5D5-FABE-4815-A3E3-BA8F6BA90179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638383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52C262-0248-4891-9761-00A82C60E89D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227D7D-45F6-467B-BA57-3CDC3AC366A4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0669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710088F-1C36-4AF5-B67A-6C02563DBF0D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33A4A-14AD-4F62-AE76-3E9FC98A3B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71584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CBCF68D-86AC-474A-8E02-9BB35D9746FF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83BFC1-5365-4B87-8D64-A79920391BE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2223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6F759A4-E60A-4C5D-B79C-66D2FC8907B2}" type="datetime3">
              <a:rPr lang="nl-NL" smtClean="0"/>
              <a:t>16/03/20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C40CEB-2581-4692-BC12-8969370FF425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374962613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860E5B-87FF-43FF-8004-6CBBED19C7F2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8457D9-C3C4-42AE-85C6-EA8B33B6BB9A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6936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A549E4D1-0FA2-4DE8-99DA-0685FA284E86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BAE027-546E-4671-8AC3-1C29CF9B4086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9120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381E421-2A11-42DE-98D2-CAB0FD463930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70823-AD6A-40E3-B8E1-4ECB1EFE91E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0794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38950" y="887413"/>
            <a:ext cx="1822450" cy="5132387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1366838" y="887413"/>
            <a:ext cx="5319712" cy="5132387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F886F91-BB0A-4283-8970-3F86E58BA48E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AB9EC2-4887-4527-AF23-019E43AFDD1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52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1366838" y="2852738"/>
            <a:ext cx="3570287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5089525" y="2852738"/>
            <a:ext cx="3571875" cy="31670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6801E-3505-49C8-9575-709CFFFA5D16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07F236-DD57-47E3-8A3C-5023BC8F19D7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69629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66574DE-E4DD-42F6-818D-89BA71DB9867}" type="datetime3">
              <a:rPr lang="nl-NL" smtClean="0"/>
              <a:t>16/03/20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40E2FD-CC7F-49C6-95D0-CC825B11D26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515583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6AE813-F702-45E9-A47A-6F44FADD9E74}" type="datetime3">
              <a:rPr lang="nl-NL" smtClean="0"/>
              <a:t>16/03/20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6D9D6D-A5A5-4853-97B0-7F3B66E47460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691982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F739156-DDFF-4088-8452-FC843531A739}" type="datetime3">
              <a:rPr lang="nl-NL" smtClean="0"/>
              <a:t>16/03/20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8E7B30-BE17-4266-A66D-E1A3188B31FD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1413150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22A2979-B28F-46E8-822B-F0F0650BAC7B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0AC9AB-1752-433B-AA3C-8F4B433FDCB8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4229208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A919D33-65CB-47C9-8B0C-0F96E2D2A0C9}" type="datetime3">
              <a:rPr lang="nl-NL" smtClean="0"/>
              <a:t>16/03/20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EB1E65-DA07-4CDE-9959-88854AD22A9A}" type="slidenum">
              <a:rPr lang="nl-NL"/>
              <a:pPr/>
              <a:t>‹nr.›</a:t>
            </a:fld>
            <a:endParaRPr lang="nl-NL" sz="1400"/>
          </a:p>
        </p:txBody>
      </p:sp>
    </p:spTree>
    <p:extLst>
      <p:ext uri="{BB962C8B-B14F-4D97-AF65-F5344CB8AC3E}">
        <p14:creationId xmlns:p14="http://schemas.microsoft.com/office/powerpoint/2010/main" val="2787026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1952625"/>
            <a:ext cx="7172325" cy="684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stijl te bewerken</a:t>
            </a:r>
          </a:p>
        </p:txBody>
      </p:sp>
      <p:sp>
        <p:nvSpPr>
          <p:cNvPr id="61443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2852738"/>
            <a:ext cx="7294562" cy="316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1E16212B-336D-408C-9CA5-110F9655A030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FFA1A3FE-95E9-4677-9359-F0958ADA8DB7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6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eaLnBrk="1" fontAlgn="base" hangingPunct="1">
        <a:spcBef>
          <a:spcPct val="20000"/>
        </a:spcBef>
        <a:spcAft>
          <a:spcPct val="0"/>
        </a:spcAft>
        <a:buClr>
          <a:srgbClr val="FFCE21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eaLnBrk="1" fontAlgn="base" hangingPunct="1">
        <a:spcBef>
          <a:spcPct val="20000"/>
        </a:spcBef>
        <a:spcAft>
          <a:spcPct val="0"/>
        </a:spcAft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/>
              <a:t>16/03/20</a:t>
            </a:fld>
            <a:endParaRPr lang="nl-NL"/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/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/>
              <a:pPr/>
              <a:t>‹nr.›</a:t>
            </a:fld>
            <a:endParaRPr lang="nl-NL" sz="14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8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8"/>
          <p:cNvSpPr>
            <a:spLocks noGrp="1" noChangeArrowheads="1"/>
          </p:cNvSpPr>
          <p:nvPr>
            <p:ph type="title"/>
          </p:nvPr>
        </p:nvSpPr>
        <p:spPr bwMode="black">
          <a:xfrm>
            <a:off x="1366838" y="887413"/>
            <a:ext cx="7172325" cy="684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title style</a:t>
            </a:r>
          </a:p>
        </p:txBody>
      </p:sp>
      <p:sp>
        <p:nvSpPr>
          <p:cNvPr id="80899" name="Rectangle 9"/>
          <p:cNvSpPr>
            <a:spLocks noGrp="1" noChangeArrowheads="1"/>
          </p:cNvSpPr>
          <p:nvPr>
            <p:ph type="body" idx="1"/>
          </p:nvPr>
        </p:nvSpPr>
        <p:spPr bwMode="black">
          <a:xfrm>
            <a:off x="1366838" y="1844675"/>
            <a:ext cx="7294562" cy="417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Click to edit Master text styles</a:t>
            </a:r>
          </a:p>
          <a:p>
            <a:pPr lvl="1"/>
            <a:r>
              <a:rPr lang="nl-NL"/>
              <a:t>Second level</a:t>
            </a:r>
          </a:p>
          <a:p>
            <a:pPr lvl="2"/>
            <a:r>
              <a:rPr lang="nl-NL"/>
              <a:t>Third level</a:t>
            </a:r>
          </a:p>
          <a:p>
            <a:pPr lvl="3"/>
            <a:r>
              <a:rPr lang="nl-NL"/>
              <a:t>Fourth level</a:t>
            </a:r>
          </a:p>
          <a:p>
            <a:pPr lvl="4"/>
            <a:r>
              <a:rPr lang="nl-NL"/>
              <a:t>Fifth level</a:t>
            </a:r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 bwMode="black">
          <a:xfrm>
            <a:off x="533400" y="64770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fld id="{2ED84D9D-D760-4B1F-A66C-D8EA94A3342A}" type="datetime3">
              <a:rPr lang="nl-NL" smtClean="0">
                <a:solidFill>
                  <a:srgbClr val="474747"/>
                </a:solidFill>
              </a:rPr>
              <a:pPr/>
              <a:t>16/03/20</a:t>
            </a:fld>
            <a:endParaRPr lang="nl-NL">
              <a:solidFill>
                <a:srgbClr val="474747"/>
              </a:solidFill>
            </a:endParaRPr>
          </a:p>
        </p:txBody>
      </p:sp>
      <p:sp>
        <p:nvSpPr>
          <p:cNvPr id="9" name="Tijdelijke aanduiding voor voettekst 4"/>
          <p:cNvSpPr>
            <a:spLocks noGrp="1"/>
          </p:cNvSpPr>
          <p:nvPr>
            <p:ph type="ftr" sz="quarter" idx="3"/>
          </p:nvPr>
        </p:nvSpPr>
        <p:spPr bwMode="black">
          <a:xfrm>
            <a:off x="533400" y="6248400"/>
            <a:ext cx="16002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700"/>
            </a:lvl1pPr>
          </a:lstStyle>
          <a:p>
            <a:r>
              <a:rPr lang="nl-NL">
                <a:solidFill>
                  <a:srgbClr val="474747"/>
                </a:solidFill>
              </a:rPr>
              <a:t>Naam spreker</a:t>
            </a:r>
          </a:p>
        </p:txBody>
      </p:sp>
      <p:sp>
        <p:nvSpPr>
          <p:cNvPr id="10" name="Tijdelijke aanduiding voor dianummer 5"/>
          <p:cNvSpPr>
            <a:spLocks noGrp="1"/>
          </p:cNvSpPr>
          <p:nvPr>
            <p:ph type="sldNum" sz="quarter" idx="4"/>
          </p:nvPr>
        </p:nvSpPr>
        <p:spPr bwMode="black">
          <a:xfrm>
            <a:off x="8077200" y="6248400"/>
            <a:ext cx="381000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600"/>
            </a:lvl1pPr>
          </a:lstStyle>
          <a:p>
            <a:fld id="{A4017071-425A-459D-BB6A-A1E0D0597E4B}" type="slidenum">
              <a:rPr lang="nl-NL">
                <a:solidFill>
                  <a:srgbClr val="474747"/>
                </a:solidFill>
              </a:rPr>
              <a:pPr/>
              <a:t>‹nr.›</a:t>
            </a:fld>
            <a:endParaRPr lang="nl-NL" sz="1400">
              <a:solidFill>
                <a:srgbClr val="47474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2343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2pPr>
      <a:lvl3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3pPr>
      <a:lvl4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4pPr>
      <a:lvl5pPr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Verdana" pitchFamily="1" charset="0"/>
          <a:ea typeface="ＭＳ Ｐゴシック" pitchFamily="1" charset="-128"/>
        </a:defRPr>
      </a:lvl9pPr>
    </p:titleStyle>
    <p:bodyStyle>
      <a:lvl1pPr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474663" indent="-473075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400">
          <a:solidFill>
            <a:schemeClr val="tx1"/>
          </a:solidFill>
          <a:latin typeface="+mn-lt"/>
          <a:ea typeface="+mn-ea"/>
        </a:defRPr>
      </a:lvl2pPr>
      <a:lvl3pPr marL="808038" indent="-3317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itchFamily="1" charset="2"/>
        <a:buChar char="§"/>
        <a:defRPr sz="2000">
          <a:solidFill>
            <a:schemeClr val="tx1"/>
          </a:solidFill>
          <a:latin typeface="+mn-lt"/>
          <a:ea typeface="+mn-ea"/>
        </a:defRPr>
      </a:lvl3pPr>
      <a:lvl4pPr marL="1152525" indent="-3429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–"/>
        <a:defRPr>
          <a:solidFill>
            <a:schemeClr val="tx1"/>
          </a:solidFill>
          <a:latin typeface="+mn-lt"/>
          <a:ea typeface="+mn-ea"/>
        </a:defRPr>
      </a:lvl4pPr>
      <a:lvl5pPr marL="14605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5pPr>
      <a:lvl6pPr marL="19177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6pPr>
      <a:lvl7pPr marL="23749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7pPr>
      <a:lvl8pPr marL="28321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8pPr>
      <a:lvl9pPr marL="3289300" indent="-306388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Verdana" pitchFamily="1" charset="0"/>
        <a:buChar char="»"/>
        <a:defRPr sz="16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1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755576" y="1844675"/>
            <a:ext cx="7905824" cy="4175125"/>
          </a:xfrm>
        </p:spPr>
        <p:txBody>
          <a:bodyPr/>
          <a:lstStyle/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r>
              <a:rPr lang="nl-NL" altLang="nl-NL" dirty="0"/>
              <a:t>In deze presentatie leer je over:</a:t>
            </a:r>
          </a:p>
          <a:p>
            <a:pPr marL="514350" indent="-514350" eaLnBrk="1" hangingPunct="1">
              <a:buClr>
                <a:srgbClr val="92D050"/>
              </a:buClr>
              <a:buFont typeface="Arial" charset="0"/>
              <a:buNone/>
            </a:pP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err="1"/>
              <a:t>Economische</a:t>
            </a:r>
            <a:r>
              <a:rPr lang="en-US" dirty="0"/>
              <a:t> </a:t>
            </a:r>
            <a:r>
              <a:rPr lang="en-US" dirty="0" err="1"/>
              <a:t>groei</a:t>
            </a:r>
            <a:r>
              <a:rPr lang="en-US" dirty="0"/>
              <a:t> en </a:t>
            </a:r>
            <a:r>
              <a:rPr lang="en-US" dirty="0" err="1"/>
              <a:t>welvaart</a:t>
            </a:r>
            <a:endParaRPr lang="en-US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De </a:t>
            </a:r>
            <a:r>
              <a:rPr lang="en-US" i="1" dirty="0"/>
              <a:t>American way of life</a:t>
            </a:r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/>
              <a:t>Het </a:t>
            </a:r>
            <a:r>
              <a:rPr lang="en-US" dirty="0" err="1"/>
              <a:t>nieuwe</a:t>
            </a:r>
            <a:r>
              <a:rPr lang="en-US" dirty="0"/>
              <a:t> medium: </a:t>
            </a:r>
            <a:r>
              <a:rPr lang="en-US" dirty="0" err="1"/>
              <a:t>televisie</a:t>
            </a:r>
            <a:endParaRPr lang="en-US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altLang="nl-NL" dirty="0"/>
              <a:t>De </a:t>
            </a:r>
            <a:r>
              <a:rPr lang="en-US" altLang="nl-NL" dirty="0" err="1"/>
              <a:t>jongerencultuur</a:t>
            </a:r>
            <a:endParaRPr lang="nl-NL" altLang="nl-NL" dirty="0"/>
          </a:p>
          <a:p>
            <a:pPr marL="514350" indent="-514350" eaLnBrk="1" hangingPunct="1"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en-US" dirty="0" err="1"/>
              <a:t>Amerikanisering</a:t>
            </a:r>
            <a:endParaRPr lang="en-US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nl-NL" altLang="nl-NL" sz="2800" dirty="0">
                <a:solidFill>
                  <a:srgbClr val="54BDF2"/>
                </a:solidFill>
              </a:rPr>
              <a:t>§4.3 The American way of life</a:t>
            </a:r>
            <a:endParaRPr lang="nl-NL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2350834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2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Na de </a:t>
            </a:r>
            <a:r>
              <a:rPr lang="en-US" dirty="0" err="1">
                <a:solidFill>
                  <a:schemeClr val="tx2"/>
                </a:solidFill>
              </a:rPr>
              <a:t>Tweede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Wereldoorlog</a:t>
            </a:r>
            <a:r>
              <a:rPr lang="en-US" dirty="0">
                <a:solidFill>
                  <a:schemeClr val="tx2"/>
                </a:solidFill>
              </a:rPr>
              <a:t>:</a:t>
            </a: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VS </a:t>
            </a:r>
            <a:r>
              <a:rPr lang="en-US" dirty="0" err="1">
                <a:solidFill>
                  <a:schemeClr val="tx2"/>
                </a:solidFill>
              </a:rPr>
              <a:t>welvarend</a:t>
            </a:r>
            <a:endParaRPr lang="en-US" dirty="0">
              <a:solidFill>
                <a:schemeClr val="tx2"/>
              </a:solidFill>
            </a:endParaRPr>
          </a:p>
          <a:p>
            <a:pPr marL="342900" indent="-34290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2"/>
                </a:solidFill>
              </a:rPr>
              <a:t>Europa </a:t>
            </a:r>
            <a:r>
              <a:rPr lang="en-US" dirty="0" err="1">
                <a:solidFill>
                  <a:schemeClr val="tx2"/>
                </a:solidFill>
              </a:rPr>
              <a:t>verarmd</a:t>
            </a:r>
            <a:r>
              <a:rPr lang="en-US" dirty="0">
                <a:solidFill>
                  <a:schemeClr val="tx2"/>
                </a:solidFill>
              </a:rPr>
              <a:t> en </a:t>
            </a:r>
            <a:r>
              <a:rPr lang="en-US" dirty="0" err="1">
                <a:solidFill>
                  <a:schemeClr val="tx2"/>
                </a:solidFill>
              </a:rPr>
              <a:t>verwoest</a:t>
            </a:r>
            <a:endParaRPr lang="en-US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endParaRPr lang="en-US" dirty="0">
              <a:solidFill>
                <a:schemeClr val="tx2"/>
              </a:solidFill>
            </a:endParaRPr>
          </a:p>
          <a:p>
            <a:pPr>
              <a:buClr>
                <a:schemeClr val="tx2"/>
              </a:buClr>
            </a:pPr>
            <a:r>
              <a:rPr lang="en-US" dirty="0">
                <a:solidFill>
                  <a:schemeClr val="tx2"/>
                </a:solidFill>
              </a:rPr>
              <a:t>Na de </a:t>
            </a:r>
            <a:r>
              <a:rPr lang="en-US" dirty="0" err="1">
                <a:solidFill>
                  <a:schemeClr val="tx2"/>
                </a:solidFill>
              </a:rPr>
              <a:t>Tweede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Wereldoorlog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lange</a:t>
            </a:r>
            <a:r>
              <a:rPr lang="en-US" dirty="0">
                <a:solidFill>
                  <a:schemeClr val="tx2"/>
                </a:solidFill>
              </a:rPr>
              <a:t> </a:t>
            </a:r>
            <a:r>
              <a:rPr lang="en-US" dirty="0" err="1">
                <a:solidFill>
                  <a:schemeClr val="tx2"/>
                </a:solidFill>
              </a:rPr>
              <a:t>periode</a:t>
            </a:r>
            <a:r>
              <a:rPr lang="en-US" dirty="0">
                <a:solidFill>
                  <a:schemeClr val="tx2"/>
                </a:solidFill>
              </a:rPr>
              <a:t> van </a:t>
            </a:r>
            <a:r>
              <a:rPr lang="en-US" dirty="0" err="1">
                <a:solidFill>
                  <a:schemeClr val="tx2"/>
                </a:solidFill>
              </a:rPr>
              <a:t>welvaartsgroei</a:t>
            </a:r>
            <a:r>
              <a:rPr lang="en-US" dirty="0">
                <a:solidFill>
                  <a:schemeClr val="tx2"/>
                </a:solidFill>
              </a:rPr>
              <a:t>, </a:t>
            </a:r>
            <a:r>
              <a:rPr lang="en-US" dirty="0" err="1">
                <a:solidFill>
                  <a:schemeClr val="tx2"/>
                </a:solidFill>
              </a:rPr>
              <a:t>eerst</a:t>
            </a:r>
            <a:r>
              <a:rPr lang="en-US" dirty="0">
                <a:solidFill>
                  <a:schemeClr val="tx2"/>
                </a:solidFill>
              </a:rPr>
              <a:t> in de VS en </a:t>
            </a:r>
            <a:r>
              <a:rPr lang="en-US" dirty="0" err="1">
                <a:solidFill>
                  <a:schemeClr val="tx2"/>
                </a:solidFill>
              </a:rPr>
              <a:t>vanaf</a:t>
            </a:r>
            <a:r>
              <a:rPr lang="en-US" dirty="0">
                <a:solidFill>
                  <a:schemeClr val="tx2"/>
                </a:solidFill>
              </a:rPr>
              <a:t> 1955 in West-Europa.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altLang="nl-NL" dirty="0"/>
              <a:t>De</a:t>
            </a:r>
            <a:r>
              <a:rPr lang="en-US" altLang="nl-NL" dirty="0">
                <a:solidFill>
                  <a:srgbClr val="00B0F0"/>
                </a:solidFill>
              </a:rPr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babyboom</a:t>
            </a:r>
            <a:r>
              <a:rPr lang="en-US" altLang="nl-NL" dirty="0"/>
              <a:t> (</a:t>
            </a:r>
            <a:r>
              <a:rPr lang="en-US" altLang="nl-NL" dirty="0" err="1"/>
              <a:t>geboortegolf</a:t>
            </a:r>
            <a:r>
              <a:rPr lang="en-US" altLang="nl-NL" dirty="0"/>
              <a:t>) </a:t>
            </a:r>
            <a:r>
              <a:rPr lang="en-US" altLang="nl-NL" dirty="0" err="1"/>
              <a:t>versterkte</a:t>
            </a:r>
            <a:r>
              <a:rPr lang="en-US" altLang="nl-NL" dirty="0"/>
              <a:t> de </a:t>
            </a:r>
            <a:r>
              <a:rPr lang="en-US" altLang="nl-NL" dirty="0" err="1"/>
              <a:t>economische</a:t>
            </a:r>
            <a:r>
              <a:rPr lang="en-US" altLang="nl-NL" dirty="0"/>
              <a:t> </a:t>
            </a:r>
            <a:r>
              <a:rPr lang="en-US" altLang="nl-NL" dirty="0" err="1"/>
              <a:t>groei</a:t>
            </a:r>
            <a:r>
              <a:rPr lang="en-US" altLang="nl-NL" dirty="0"/>
              <a:t>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Economische</a:t>
            </a:r>
            <a:r>
              <a:rPr lang="en-US" sz="2800" dirty="0"/>
              <a:t> </a:t>
            </a:r>
            <a:r>
              <a:rPr lang="en-US" sz="2800" dirty="0" err="1"/>
              <a:t>groei</a:t>
            </a:r>
            <a:r>
              <a:rPr lang="en-US" sz="2800" dirty="0"/>
              <a:t> en </a:t>
            </a:r>
            <a:r>
              <a:rPr lang="en-US" sz="2800" dirty="0" err="1"/>
              <a:t>welvaart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375649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3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>
                <a:solidFill>
                  <a:schemeClr val="tx2"/>
                </a:solidFill>
              </a:rPr>
              <a:t>De </a:t>
            </a:r>
            <a:r>
              <a:rPr lang="en-US" altLang="nl-NL" dirty="0">
                <a:solidFill>
                  <a:srgbClr val="00B0F0"/>
                </a:solidFill>
              </a:rPr>
              <a:t>American way of life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na</a:t>
            </a:r>
            <a:r>
              <a:rPr lang="en-US" altLang="nl-NL" dirty="0">
                <a:solidFill>
                  <a:schemeClr val="tx2"/>
                </a:solidFill>
              </a:rPr>
              <a:t> de </a:t>
            </a:r>
            <a:r>
              <a:rPr lang="en-US" altLang="nl-NL" dirty="0" err="1">
                <a:solidFill>
                  <a:schemeClr val="tx2"/>
                </a:solidFill>
              </a:rPr>
              <a:t>Tweede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Wereldoorlog</a:t>
            </a:r>
            <a:r>
              <a:rPr lang="en-US" altLang="nl-NL" dirty="0">
                <a:solidFill>
                  <a:schemeClr val="tx2"/>
                </a:solidFill>
              </a:rPr>
              <a:t>: </a:t>
            </a:r>
            <a:r>
              <a:rPr lang="en-US" altLang="nl-NL" dirty="0" err="1">
                <a:solidFill>
                  <a:schemeClr val="tx2"/>
                </a:solidFill>
              </a:rPr>
              <a:t>Amerikaanse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levensstijl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gekenmerkt</a:t>
            </a:r>
            <a:r>
              <a:rPr lang="en-US" altLang="nl-NL" dirty="0">
                <a:solidFill>
                  <a:schemeClr val="tx2"/>
                </a:solidFill>
              </a:rPr>
              <a:t> door </a:t>
            </a:r>
            <a:r>
              <a:rPr lang="en-US" altLang="nl-NL" dirty="0" err="1">
                <a:solidFill>
                  <a:schemeClr val="tx2"/>
                </a:solidFill>
              </a:rPr>
              <a:t>individuele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vrijheid</a:t>
            </a:r>
            <a:r>
              <a:rPr lang="en-US" altLang="nl-NL" dirty="0">
                <a:solidFill>
                  <a:schemeClr val="tx2"/>
                </a:solidFill>
              </a:rPr>
              <a:t> en </a:t>
            </a:r>
            <a:r>
              <a:rPr lang="en-US" altLang="nl-NL" dirty="0" err="1">
                <a:solidFill>
                  <a:schemeClr val="tx2"/>
                </a:solidFill>
              </a:rPr>
              <a:t>welvaart</a:t>
            </a:r>
            <a:r>
              <a:rPr lang="en-US" altLang="nl-NL" dirty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>
              <a:solidFill>
                <a:schemeClr val="tx2"/>
              </a:solidFill>
            </a:endParaRPr>
          </a:p>
          <a:p>
            <a:r>
              <a:rPr lang="en-US" altLang="nl-NL" dirty="0">
                <a:solidFill>
                  <a:schemeClr val="tx2"/>
                </a:solidFill>
              </a:rPr>
              <a:t>Bij </a:t>
            </a:r>
            <a:r>
              <a:rPr lang="en-US" altLang="nl-NL" dirty="0" err="1">
                <a:solidFill>
                  <a:schemeClr val="tx2"/>
                </a:solidFill>
              </a:rPr>
              <a:t>deze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levensstijl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hoorden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o.a</a:t>
            </a:r>
            <a:r>
              <a:rPr lang="en-US" altLang="nl-NL" dirty="0">
                <a:solidFill>
                  <a:schemeClr val="tx2"/>
                </a:solidFill>
              </a:rPr>
              <a:t>.: </a:t>
            </a:r>
            <a:r>
              <a:rPr lang="en-US" altLang="nl-NL" dirty="0" err="1">
                <a:solidFill>
                  <a:schemeClr val="tx2"/>
                </a:solidFill>
              </a:rPr>
              <a:t>vakanties</a:t>
            </a:r>
            <a:r>
              <a:rPr lang="en-US" altLang="nl-NL" dirty="0">
                <a:solidFill>
                  <a:schemeClr val="tx2"/>
                </a:solidFill>
              </a:rPr>
              <a:t>, </a:t>
            </a:r>
            <a:r>
              <a:rPr lang="en-US" altLang="nl-NL" dirty="0" err="1">
                <a:solidFill>
                  <a:schemeClr val="tx2"/>
                </a:solidFill>
              </a:rPr>
              <a:t>aanschaf</a:t>
            </a:r>
            <a:r>
              <a:rPr lang="en-US" altLang="nl-NL" dirty="0">
                <a:solidFill>
                  <a:schemeClr val="tx2"/>
                </a:solidFill>
              </a:rPr>
              <a:t> van </a:t>
            </a:r>
            <a:r>
              <a:rPr lang="en-US" altLang="nl-NL" dirty="0" err="1">
                <a:solidFill>
                  <a:schemeClr val="tx2"/>
                </a:solidFill>
              </a:rPr>
              <a:t>luxe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consumptiegoederen</a:t>
            </a:r>
            <a:r>
              <a:rPr lang="en-US" altLang="nl-NL" dirty="0">
                <a:solidFill>
                  <a:schemeClr val="tx2"/>
                </a:solidFill>
              </a:rPr>
              <a:t>, </a:t>
            </a:r>
            <a:r>
              <a:rPr lang="en-US" altLang="nl-NL" dirty="0" err="1">
                <a:solidFill>
                  <a:schemeClr val="tx2"/>
                </a:solidFill>
              </a:rPr>
              <a:t>gemaksvoedsel</a:t>
            </a:r>
            <a:r>
              <a:rPr lang="en-US" altLang="nl-NL" dirty="0">
                <a:solidFill>
                  <a:schemeClr val="tx2"/>
                </a:solidFill>
              </a:rPr>
              <a:t>, </a:t>
            </a:r>
            <a:r>
              <a:rPr lang="en-US" altLang="nl-NL" dirty="0" err="1">
                <a:solidFill>
                  <a:schemeClr val="tx2"/>
                </a:solidFill>
              </a:rPr>
              <a:t>supermarkten</a:t>
            </a:r>
            <a:r>
              <a:rPr lang="en-US" altLang="nl-NL" dirty="0">
                <a:solidFill>
                  <a:schemeClr val="tx2"/>
                </a:solidFill>
              </a:rPr>
              <a:t>.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American way of life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5576071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4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563" y="762717"/>
            <a:ext cx="6000874" cy="4512657"/>
          </a:xfrm>
          <a:prstGeom prst="rect">
            <a:avLst/>
          </a:prstGeom>
        </p:spPr>
      </p:pic>
      <p:sp>
        <p:nvSpPr>
          <p:cNvPr id="7" name="Tekstvak 6"/>
          <p:cNvSpPr txBox="1"/>
          <p:nvPr/>
        </p:nvSpPr>
        <p:spPr>
          <a:xfrm>
            <a:off x="540668" y="5400131"/>
            <a:ext cx="80626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nl-NL" dirty="0">
                <a:solidFill>
                  <a:schemeClr val="tx2"/>
                </a:solidFill>
              </a:rPr>
              <a:t>De </a:t>
            </a:r>
            <a:r>
              <a:rPr lang="en-US" altLang="nl-NL" dirty="0" err="1">
                <a:solidFill>
                  <a:schemeClr val="tx2"/>
                </a:solidFill>
              </a:rPr>
              <a:t>Amerikaanse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droom</a:t>
            </a:r>
            <a:r>
              <a:rPr lang="en-US" altLang="nl-NL" dirty="0">
                <a:solidFill>
                  <a:schemeClr val="tx2"/>
                </a:solidFill>
              </a:rPr>
              <a:t> - </a:t>
            </a:r>
            <a:r>
              <a:rPr lang="en-US" altLang="nl-NL" dirty="0" err="1">
                <a:solidFill>
                  <a:schemeClr val="tx2"/>
                </a:solidFill>
              </a:rPr>
              <a:t>eigen</a:t>
            </a:r>
            <a:r>
              <a:rPr lang="en-US" altLang="nl-NL" dirty="0">
                <a:solidFill>
                  <a:schemeClr val="tx2"/>
                </a:solidFill>
              </a:rPr>
              <a:t> auto en </a:t>
            </a:r>
            <a:r>
              <a:rPr lang="en-US" altLang="nl-NL" dirty="0" err="1">
                <a:solidFill>
                  <a:schemeClr val="tx2"/>
                </a:solidFill>
              </a:rPr>
              <a:t>eigen</a:t>
            </a:r>
            <a:r>
              <a:rPr lang="en-US" altLang="nl-NL" dirty="0">
                <a:solidFill>
                  <a:schemeClr val="tx2"/>
                </a:solidFill>
              </a:rPr>
              <a:t> huis - </a:t>
            </a:r>
            <a:r>
              <a:rPr lang="en-US" altLang="nl-NL" dirty="0" err="1">
                <a:solidFill>
                  <a:schemeClr val="tx2"/>
                </a:solidFill>
              </a:rPr>
              <a:t>werd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voor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bijna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alle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Amerikanen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bereikbaar</a:t>
            </a:r>
            <a:r>
              <a:rPr lang="en-US" altLang="nl-NL" dirty="0">
                <a:solidFill>
                  <a:schemeClr val="tx2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67154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5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r>
              <a:rPr lang="en-US" altLang="nl-NL" dirty="0" err="1">
                <a:solidFill>
                  <a:schemeClr val="tx2"/>
                </a:solidFill>
              </a:rPr>
              <a:t>Nieuwe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massamedium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televisie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werd</a:t>
            </a:r>
            <a:r>
              <a:rPr lang="en-US" altLang="nl-NL" dirty="0">
                <a:solidFill>
                  <a:schemeClr val="tx2"/>
                </a:solidFill>
              </a:rPr>
              <a:t> in VS heel </a:t>
            </a:r>
            <a:r>
              <a:rPr lang="en-US" altLang="nl-NL" dirty="0" err="1">
                <a:solidFill>
                  <a:schemeClr val="tx2"/>
                </a:solidFill>
              </a:rPr>
              <a:t>populair</a:t>
            </a:r>
            <a:r>
              <a:rPr lang="en-US" altLang="nl-NL" dirty="0">
                <a:solidFill>
                  <a:schemeClr val="tx2"/>
                </a:solidFill>
              </a:rPr>
              <a:t>. </a:t>
            </a:r>
          </a:p>
          <a:p>
            <a:endParaRPr lang="en-US" altLang="nl-NL" dirty="0">
              <a:solidFill>
                <a:schemeClr val="tx2"/>
              </a:solidFill>
            </a:endParaRPr>
          </a:p>
          <a:p>
            <a:r>
              <a:rPr lang="en-US" altLang="nl-NL" dirty="0" err="1">
                <a:solidFill>
                  <a:schemeClr val="tx2"/>
                </a:solidFill>
              </a:rPr>
              <a:t>Televisie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werd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uitgezonden</a:t>
            </a:r>
            <a:r>
              <a:rPr lang="en-US" altLang="nl-NL" dirty="0">
                <a:solidFill>
                  <a:schemeClr val="tx2"/>
                </a:solidFill>
              </a:rPr>
              <a:t> door </a:t>
            </a:r>
            <a:r>
              <a:rPr lang="en-US" altLang="nl-NL" dirty="0" err="1">
                <a:solidFill>
                  <a:srgbClr val="00B0F0"/>
                </a:solidFill>
              </a:rPr>
              <a:t>commerciële</a:t>
            </a:r>
            <a:r>
              <a:rPr lang="en-US" altLang="nl-NL" dirty="0">
                <a:solidFill>
                  <a:srgbClr val="00B0F0"/>
                </a:solidFill>
              </a:rPr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zenders</a:t>
            </a:r>
            <a:r>
              <a:rPr lang="en-US" altLang="nl-NL" dirty="0">
                <a:solidFill>
                  <a:schemeClr val="tx2"/>
                </a:solidFill>
              </a:rPr>
              <a:t>. </a:t>
            </a:r>
            <a:r>
              <a:rPr lang="en-US" altLang="nl-NL" dirty="0" err="1">
                <a:solidFill>
                  <a:schemeClr val="tx2"/>
                </a:solidFill>
              </a:rPr>
              <a:t>Dit</a:t>
            </a:r>
            <a:r>
              <a:rPr lang="en-US" altLang="nl-NL" dirty="0">
                <a:solidFill>
                  <a:schemeClr val="tx2"/>
                </a:solidFill>
              </a:rPr>
              <a:t> is radio en </a:t>
            </a:r>
            <a:r>
              <a:rPr lang="en-US" altLang="nl-NL" dirty="0" err="1">
                <a:solidFill>
                  <a:schemeClr val="tx2"/>
                </a:solidFill>
              </a:rPr>
              <a:t>televisie</a:t>
            </a:r>
            <a:r>
              <a:rPr lang="en-US" altLang="nl-NL" dirty="0">
                <a:solidFill>
                  <a:schemeClr val="tx2"/>
                </a:solidFill>
              </a:rPr>
              <a:t> die </a:t>
            </a:r>
            <a:r>
              <a:rPr lang="en-US" altLang="nl-NL" dirty="0" err="1">
                <a:solidFill>
                  <a:schemeClr val="tx2"/>
                </a:solidFill>
              </a:rPr>
              <a:t>worden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betaald</a:t>
            </a:r>
            <a:r>
              <a:rPr lang="en-US" altLang="nl-NL" dirty="0">
                <a:solidFill>
                  <a:schemeClr val="tx2"/>
                </a:solidFill>
              </a:rPr>
              <a:t> met geld van </a:t>
            </a:r>
            <a:r>
              <a:rPr lang="en-US" altLang="nl-NL" dirty="0" err="1">
                <a:solidFill>
                  <a:schemeClr val="tx2"/>
                </a:solidFill>
              </a:rPr>
              <a:t>adverteerders</a:t>
            </a:r>
            <a:r>
              <a:rPr lang="en-US" altLang="nl-NL" dirty="0">
                <a:solidFill>
                  <a:schemeClr val="tx2"/>
                </a:solidFill>
              </a:rPr>
              <a:t>.</a:t>
            </a:r>
          </a:p>
          <a:p>
            <a:endParaRPr lang="en-US" altLang="nl-NL" dirty="0">
              <a:solidFill>
                <a:schemeClr val="tx2"/>
              </a:solidFill>
            </a:endParaRPr>
          </a:p>
          <a:p>
            <a:r>
              <a:rPr lang="en-US" altLang="nl-NL" dirty="0" err="1">
                <a:solidFill>
                  <a:schemeClr val="tx2"/>
                </a:solidFill>
              </a:rPr>
              <a:t>Bedrijven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traden</a:t>
            </a:r>
            <a:r>
              <a:rPr lang="en-US" altLang="nl-NL" dirty="0">
                <a:solidFill>
                  <a:schemeClr val="tx2"/>
                </a:solidFill>
              </a:rPr>
              <a:t> op </a:t>
            </a:r>
            <a:r>
              <a:rPr lang="en-US" altLang="nl-NL" dirty="0" err="1">
                <a:solidFill>
                  <a:schemeClr val="tx2"/>
                </a:solidFill>
              </a:rPr>
              <a:t>als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>
                <a:solidFill>
                  <a:srgbClr val="00B0F0"/>
                </a:solidFill>
              </a:rPr>
              <a:t>sponsors</a:t>
            </a:r>
            <a:r>
              <a:rPr lang="en-US" altLang="nl-NL" dirty="0">
                <a:solidFill>
                  <a:schemeClr val="tx2"/>
                </a:solidFill>
              </a:rPr>
              <a:t>: </a:t>
            </a:r>
            <a:r>
              <a:rPr lang="en-US" altLang="nl-NL" dirty="0" err="1">
                <a:solidFill>
                  <a:schemeClr val="tx2"/>
                </a:solidFill>
              </a:rPr>
              <a:t>onderneming</a:t>
            </a:r>
            <a:r>
              <a:rPr lang="en-US" altLang="nl-NL" dirty="0">
                <a:solidFill>
                  <a:schemeClr val="tx2"/>
                </a:solidFill>
              </a:rPr>
              <a:t>, </a:t>
            </a:r>
            <a:r>
              <a:rPr lang="en-US" altLang="nl-NL" dirty="0" err="1">
                <a:solidFill>
                  <a:schemeClr val="tx2"/>
                </a:solidFill>
              </a:rPr>
              <a:t>stichting</a:t>
            </a:r>
            <a:r>
              <a:rPr lang="en-US" altLang="nl-NL" dirty="0">
                <a:solidFill>
                  <a:schemeClr val="tx2"/>
                </a:solidFill>
              </a:rPr>
              <a:t> of </a:t>
            </a:r>
            <a:r>
              <a:rPr lang="en-US" altLang="nl-NL" dirty="0" err="1">
                <a:solidFill>
                  <a:schemeClr val="tx2"/>
                </a:solidFill>
              </a:rPr>
              <a:t>persoon</a:t>
            </a:r>
            <a:r>
              <a:rPr lang="en-US" altLang="nl-NL" dirty="0">
                <a:solidFill>
                  <a:schemeClr val="tx2"/>
                </a:solidFill>
              </a:rPr>
              <a:t> die </a:t>
            </a:r>
            <a:r>
              <a:rPr lang="en-US" altLang="nl-NL" dirty="0" err="1">
                <a:solidFill>
                  <a:schemeClr val="tx2"/>
                </a:solidFill>
              </a:rPr>
              <a:t>een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activiteit</a:t>
            </a:r>
            <a:r>
              <a:rPr lang="en-US" altLang="nl-NL" dirty="0">
                <a:solidFill>
                  <a:schemeClr val="tx2"/>
                </a:solidFill>
              </a:rPr>
              <a:t> met geld </a:t>
            </a:r>
            <a:r>
              <a:rPr lang="en-US" altLang="nl-NL" dirty="0" err="1">
                <a:solidFill>
                  <a:schemeClr val="tx2"/>
                </a:solidFill>
              </a:rPr>
              <a:t>ondersteunt</a:t>
            </a:r>
            <a:r>
              <a:rPr lang="en-US" altLang="nl-NL" dirty="0">
                <a:solidFill>
                  <a:schemeClr val="tx2"/>
                </a:solidFill>
              </a:rPr>
              <a:t>.</a:t>
            </a:r>
            <a:endParaRPr lang="en-US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/>
              <a:t>Het </a:t>
            </a:r>
            <a:r>
              <a:rPr lang="en-US" sz="2800" dirty="0" err="1"/>
              <a:t>nieuwe</a:t>
            </a:r>
            <a:r>
              <a:rPr lang="en-US" sz="2800" dirty="0"/>
              <a:t> medium: </a:t>
            </a:r>
            <a:r>
              <a:rPr lang="en-US" sz="2800" dirty="0" err="1"/>
              <a:t>televisie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105854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6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Clr>
                <a:schemeClr val="tx2"/>
              </a:buClr>
            </a:pPr>
            <a:r>
              <a:rPr lang="en-US" altLang="nl-NL" dirty="0" err="1"/>
              <a:t>Er</a:t>
            </a:r>
            <a:r>
              <a:rPr lang="en-US" altLang="nl-NL" dirty="0"/>
              <a:t> </a:t>
            </a:r>
            <a:r>
              <a:rPr lang="en-US" altLang="nl-NL" dirty="0" err="1"/>
              <a:t>ontstond</a:t>
            </a:r>
            <a:r>
              <a:rPr lang="en-US" altLang="nl-NL" dirty="0"/>
              <a:t> </a:t>
            </a:r>
            <a:r>
              <a:rPr lang="en-US" altLang="nl-NL" dirty="0" err="1"/>
              <a:t>een</a:t>
            </a:r>
            <a:r>
              <a:rPr lang="en-US" altLang="nl-NL" dirty="0"/>
              <a:t> </a:t>
            </a:r>
            <a:r>
              <a:rPr lang="en-US" altLang="nl-NL" dirty="0" err="1"/>
              <a:t>aparte</a:t>
            </a:r>
            <a:r>
              <a:rPr lang="en-US" altLang="nl-NL" dirty="0"/>
              <a:t> </a:t>
            </a:r>
            <a:r>
              <a:rPr lang="en-US" altLang="nl-NL" dirty="0" err="1">
                <a:solidFill>
                  <a:srgbClr val="00B0F0"/>
                </a:solidFill>
              </a:rPr>
              <a:t>jongerencultuur</a:t>
            </a:r>
            <a:r>
              <a:rPr lang="en-US" altLang="nl-NL" dirty="0"/>
              <a:t>: </a:t>
            </a:r>
            <a:r>
              <a:rPr lang="en-US" altLang="nl-NL" dirty="0" err="1"/>
              <a:t>aparte</a:t>
            </a:r>
            <a:r>
              <a:rPr lang="en-US" altLang="nl-NL" dirty="0"/>
              <a:t> </a:t>
            </a:r>
            <a:r>
              <a:rPr lang="en-US" altLang="nl-NL" dirty="0" err="1"/>
              <a:t>cultuur</a:t>
            </a:r>
            <a:r>
              <a:rPr lang="en-US" altLang="nl-NL" dirty="0"/>
              <a:t> met </a:t>
            </a:r>
            <a:r>
              <a:rPr lang="en-US" altLang="nl-NL" dirty="0" err="1"/>
              <a:t>eigen</a:t>
            </a:r>
            <a:r>
              <a:rPr lang="en-US" altLang="nl-NL" dirty="0"/>
              <a:t> </a:t>
            </a:r>
            <a:r>
              <a:rPr lang="en-US" altLang="nl-NL" dirty="0" err="1"/>
              <a:t>smaak</a:t>
            </a:r>
            <a:r>
              <a:rPr lang="en-US" altLang="nl-NL" dirty="0"/>
              <a:t> en </a:t>
            </a:r>
            <a:r>
              <a:rPr lang="en-US" altLang="nl-NL" dirty="0" err="1"/>
              <a:t>normen</a:t>
            </a:r>
            <a:r>
              <a:rPr lang="en-US" altLang="nl-NL" dirty="0"/>
              <a:t> en </a:t>
            </a:r>
            <a:r>
              <a:rPr lang="en-US" altLang="nl-NL" dirty="0" err="1"/>
              <a:t>waarden</a:t>
            </a:r>
            <a:r>
              <a:rPr lang="en-US" altLang="nl-NL" dirty="0"/>
              <a:t> van </a:t>
            </a:r>
            <a:r>
              <a:rPr lang="en-US" altLang="nl-NL" dirty="0" err="1"/>
              <a:t>jongeren</a:t>
            </a:r>
            <a:r>
              <a:rPr lang="en-US" altLang="nl-NL" dirty="0"/>
              <a:t>. </a:t>
            </a:r>
          </a:p>
          <a:p>
            <a:pPr eaLnBrk="1" hangingPunct="1">
              <a:buClr>
                <a:schemeClr val="tx2"/>
              </a:buClr>
            </a:pPr>
            <a:endParaRPr lang="en-US" altLang="nl-NL" dirty="0"/>
          </a:p>
          <a:p>
            <a:pPr eaLnBrk="1" hangingPunct="1">
              <a:buClr>
                <a:schemeClr val="tx2"/>
              </a:buClr>
            </a:pPr>
            <a:r>
              <a:rPr lang="en-US" altLang="nl-NL" dirty="0" err="1"/>
              <a:t>Jongeren</a:t>
            </a:r>
            <a:r>
              <a:rPr lang="en-US" altLang="nl-NL" dirty="0"/>
              <a:t> </a:t>
            </a:r>
            <a:r>
              <a:rPr lang="en-US" altLang="nl-NL" dirty="0" err="1"/>
              <a:t>gingen</a:t>
            </a:r>
            <a:r>
              <a:rPr lang="en-US" altLang="nl-NL" dirty="0"/>
              <a:t> </a:t>
            </a:r>
            <a:r>
              <a:rPr lang="en-US" altLang="nl-NL" dirty="0" err="1"/>
              <a:t>zich</a:t>
            </a:r>
            <a:r>
              <a:rPr lang="en-US" altLang="nl-NL" dirty="0"/>
              <a:t> </a:t>
            </a:r>
            <a:r>
              <a:rPr lang="en-US" altLang="nl-NL" dirty="0" err="1"/>
              <a:t>onder</a:t>
            </a:r>
            <a:r>
              <a:rPr lang="en-US" altLang="nl-NL" dirty="0"/>
              <a:t> </a:t>
            </a:r>
            <a:r>
              <a:rPr lang="en-US" altLang="nl-NL" dirty="0" err="1"/>
              <a:t>meer</a:t>
            </a:r>
            <a:r>
              <a:rPr lang="en-US" altLang="nl-NL" dirty="0"/>
              <a:t> van </a:t>
            </a:r>
            <a:r>
              <a:rPr lang="en-US" altLang="nl-NL" dirty="0" err="1"/>
              <a:t>ouderen</a:t>
            </a:r>
            <a:r>
              <a:rPr lang="en-US" altLang="nl-NL" dirty="0"/>
              <a:t> </a:t>
            </a:r>
            <a:r>
              <a:rPr lang="en-US" altLang="nl-NL" dirty="0" err="1"/>
              <a:t>onderscheiden</a:t>
            </a:r>
            <a:r>
              <a:rPr lang="en-US" altLang="nl-NL" dirty="0"/>
              <a:t> in </a:t>
            </a:r>
            <a:r>
              <a:rPr lang="en-US" altLang="nl-NL" dirty="0" err="1"/>
              <a:t>kleding</a:t>
            </a:r>
            <a:r>
              <a:rPr lang="en-US" altLang="nl-NL" dirty="0"/>
              <a:t> en </a:t>
            </a:r>
            <a:r>
              <a:rPr lang="en-US" altLang="nl-NL" dirty="0" err="1"/>
              <a:t>muziek</a:t>
            </a:r>
            <a:r>
              <a:rPr lang="en-US" altLang="nl-NL" dirty="0"/>
              <a:t>.</a:t>
            </a:r>
          </a:p>
          <a:p>
            <a:pPr eaLnBrk="1" hangingPunct="1">
              <a:buClr>
                <a:schemeClr val="tx2"/>
              </a:buClr>
            </a:pPr>
            <a:endParaRPr lang="en-US" altLang="nl-NL" dirty="0"/>
          </a:p>
          <a:p>
            <a:pPr eaLnBrk="1" hangingPunct="1">
              <a:buClr>
                <a:schemeClr val="tx2"/>
              </a:buClr>
            </a:pPr>
            <a:r>
              <a:rPr lang="en-US" altLang="nl-NL" dirty="0" err="1"/>
              <a:t>Oorzaak</a:t>
            </a:r>
            <a:r>
              <a:rPr lang="en-US" altLang="nl-NL" dirty="0"/>
              <a:t>: </a:t>
            </a:r>
            <a:r>
              <a:rPr lang="en-US" altLang="nl-NL" dirty="0" err="1"/>
              <a:t>welvaart</a:t>
            </a:r>
            <a:r>
              <a:rPr lang="en-US" altLang="nl-NL" dirty="0"/>
              <a:t> -&gt; </a:t>
            </a:r>
            <a:r>
              <a:rPr lang="en-US" altLang="nl-NL" dirty="0" err="1"/>
              <a:t>ook</a:t>
            </a:r>
            <a:r>
              <a:rPr lang="en-US" altLang="nl-NL" dirty="0"/>
              <a:t> </a:t>
            </a:r>
            <a:r>
              <a:rPr lang="en-US" altLang="nl-NL" dirty="0" err="1"/>
              <a:t>jongeren</a:t>
            </a:r>
            <a:r>
              <a:rPr lang="en-US" altLang="nl-NL" dirty="0"/>
              <a:t> </a:t>
            </a:r>
            <a:r>
              <a:rPr lang="en-US" altLang="nl-NL" dirty="0" err="1"/>
              <a:t>hadden</a:t>
            </a:r>
            <a:r>
              <a:rPr lang="en-US" altLang="nl-NL" dirty="0"/>
              <a:t> </a:t>
            </a:r>
            <a:r>
              <a:rPr lang="en-US" altLang="nl-NL" dirty="0" err="1"/>
              <a:t>meer</a:t>
            </a:r>
            <a:r>
              <a:rPr lang="en-US" altLang="nl-NL" dirty="0"/>
              <a:t> geld.</a:t>
            </a:r>
            <a:endParaRPr lang="nl-NL" altLang="nl-NL" dirty="0"/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Jongerencultuur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7357235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7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683568" y="1844675"/>
            <a:ext cx="7905824" cy="4175125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US" altLang="nl-NL" dirty="0">
                <a:solidFill>
                  <a:schemeClr val="tx2"/>
                </a:solidFill>
              </a:rPr>
              <a:t>De </a:t>
            </a:r>
            <a:r>
              <a:rPr lang="en-US" altLang="nl-NL" dirty="0" err="1">
                <a:solidFill>
                  <a:schemeClr val="tx2"/>
                </a:solidFill>
              </a:rPr>
              <a:t>Amerikaanse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droom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werd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voor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Europeanen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een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voorbeeld</a:t>
            </a:r>
            <a:r>
              <a:rPr lang="en-US" altLang="nl-NL" dirty="0">
                <a:solidFill>
                  <a:schemeClr val="tx2"/>
                </a:solidFill>
              </a:rPr>
              <a:t>.</a:t>
            </a:r>
          </a:p>
          <a:p>
            <a:pPr eaLnBrk="1" hangingPunct="1">
              <a:buFont typeface="Arial" charset="0"/>
              <a:buNone/>
            </a:pPr>
            <a:endParaRPr lang="en-US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nl-NL" dirty="0" err="1">
                <a:solidFill>
                  <a:schemeClr val="tx2"/>
                </a:solidFill>
              </a:rPr>
              <a:t>Rond</a:t>
            </a:r>
            <a:r>
              <a:rPr lang="en-US" altLang="nl-NL" dirty="0">
                <a:solidFill>
                  <a:schemeClr val="tx2"/>
                </a:solidFill>
              </a:rPr>
              <a:t> 1955 </a:t>
            </a:r>
            <a:r>
              <a:rPr lang="en-US" altLang="nl-NL" dirty="0" err="1">
                <a:solidFill>
                  <a:schemeClr val="tx2"/>
                </a:solidFill>
              </a:rPr>
              <a:t>ontstond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ook</a:t>
            </a:r>
            <a:r>
              <a:rPr lang="en-US" altLang="nl-NL" dirty="0">
                <a:solidFill>
                  <a:schemeClr val="tx2"/>
                </a:solidFill>
              </a:rPr>
              <a:t> in Europa </a:t>
            </a:r>
            <a:r>
              <a:rPr lang="en-US" altLang="nl-NL" dirty="0" err="1">
                <a:solidFill>
                  <a:schemeClr val="tx2"/>
                </a:solidFill>
              </a:rPr>
              <a:t>welvaart</a:t>
            </a:r>
            <a:r>
              <a:rPr lang="en-US" altLang="nl-NL" dirty="0">
                <a:solidFill>
                  <a:schemeClr val="tx2"/>
                </a:solidFill>
              </a:rPr>
              <a:t> -&gt; </a:t>
            </a:r>
            <a:r>
              <a:rPr lang="en-US" altLang="nl-NL" dirty="0" err="1">
                <a:solidFill>
                  <a:schemeClr val="tx2"/>
                </a:solidFill>
              </a:rPr>
              <a:t>amerikanisering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nam</a:t>
            </a:r>
            <a:r>
              <a:rPr lang="en-US" altLang="nl-NL" dirty="0">
                <a:solidFill>
                  <a:schemeClr val="tx2"/>
                </a:solidFill>
              </a:rPr>
              <a:t> toe.</a:t>
            </a:r>
          </a:p>
          <a:p>
            <a:pPr eaLnBrk="1" hangingPunct="1">
              <a:buFont typeface="Arial" charset="0"/>
              <a:buNone/>
            </a:pPr>
            <a:endParaRPr lang="en-US" altLang="nl-NL" dirty="0">
              <a:solidFill>
                <a:schemeClr val="tx2"/>
              </a:solidFill>
            </a:endParaRPr>
          </a:p>
          <a:p>
            <a:pPr eaLnBrk="1" hangingPunct="1">
              <a:buFont typeface="Arial" charset="0"/>
              <a:buNone/>
            </a:pPr>
            <a:r>
              <a:rPr lang="en-US" altLang="nl-NL" dirty="0" err="1">
                <a:solidFill>
                  <a:srgbClr val="00B0F0"/>
                </a:solidFill>
              </a:rPr>
              <a:t>Amerikanisering</a:t>
            </a:r>
            <a:r>
              <a:rPr lang="en-US" altLang="nl-NL" dirty="0">
                <a:solidFill>
                  <a:schemeClr val="tx2"/>
                </a:solidFill>
              </a:rPr>
              <a:t>: het </a:t>
            </a:r>
            <a:r>
              <a:rPr lang="en-US" altLang="nl-NL" dirty="0" err="1">
                <a:solidFill>
                  <a:schemeClr val="tx2"/>
                </a:solidFill>
              </a:rPr>
              <a:t>doordringen</a:t>
            </a:r>
            <a:r>
              <a:rPr lang="en-US" altLang="nl-NL" dirty="0">
                <a:solidFill>
                  <a:schemeClr val="tx2"/>
                </a:solidFill>
              </a:rPr>
              <a:t> van de </a:t>
            </a:r>
            <a:r>
              <a:rPr lang="en-US" altLang="nl-NL" dirty="0" err="1">
                <a:solidFill>
                  <a:schemeClr val="tx2"/>
                </a:solidFill>
              </a:rPr>
              <a:t>Amerikaanse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cultuur</a:t>
            </a:r>
            <a:r>
              <a:rPr lang="en-US" altLang="nl-NL" dirty="0">
                <a:solidFill>
                  <a:schemeClr val="tx2"/>
                </a:solidFill>
              </a:rPr>
              <a:t> </a:t>
            </a:r>
            <a:r>
              <a:rPr lang="en-US" altLang="nl-NL" dirty="0" err="1">
                <a:solidFill>
                  <a:schemeClr val="tx2"/>
                </a:solidFill>
              </a:rPr>
              <a:t>buiten</a:t>
            </a:r>
            <a:r>
              <a:rPr lang="en-US" altLang="nl-NL" dirty="0">
                <a:solidFill>
                  <a:schemeClr val="tx2"/>
                </a:solidFill>
              </a:rPr>
              <a:t> de VS.</a:t>
            </a:r>
            <a:endParaRPr lang="nl-NL" altLang="nl-NL" dirty="0">
              <a:solidFill>
                <a:schemeClr val="tx2"/>
              </a:solidFill>
            </a:endParaRP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683568" y="887413"/>
            <a:ext cx="7855595" cy="669379"/>
          </a:xfrm>
        </p:spPr>
        <p:txBody>
          <a:bodyPr/>
          <a:lstStyle/>
          <a:p>
            <a:r>
              <a:rPr lang="en-US" sz="2800" dirty="0" err="1"/>
              <a:t>Amerikanisering</a:t>
            </a:r>
            <a:endParaRPr lang="nl-NL" sz="2800" dirty="0"/>
          </a:p>
        </p:txBody>
      </p:sp>
      <p:sp>
        <p:nvSpPr>
          <p:cNvPr id="7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</p:spTree>
    <p:extLst>
      <p:ext uri="{BB962C8B-B14F-4D97-AF65-F5344CB8AC3E}">
        <p14:creationId xmlns:p14="http://schemas.microsoft.com/office/powerpoint/2010/main" val="23587304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D595A-35D6-43AB-84A7-82DA4375C82E}" type="slidenum">
              <a:rPr lang="nl-NL" smtClean="0">
                <a:solidFill>
                  <a:srgbClr val="474747"/>
                </a:solidFill>
              </a:rPr>
              <a:pPr/>
              <a:t>8</a:t>
            </a:fld>
            <a:endParaRPr lang="nl-NL" sz="1400">
              <a:solidFill>
                <a:srgbClr val="474747"/>
              </a:solidFill>
            </a:endParaRPr>
          </a:p>
        </p:txBody>
      </p:sp>
      <p:pic>
        <p:nvPicPr>
          <p:cNvPr id="21" name="Picture 2" descr="http://www.drp.nl/wintoets/scripts/getfile.php?id=162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123728" cy="6206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jdelijke aanduiding voor voettekst 4"/>
          <p:cNvSpPr txBox="1">
            <a:spLocks noGrp="1"/>
          </p:cNvSpPr>
          <p:nvPr/>
        </p:nvSpPr>
        <p:spPr bwMode="auto">
          <a:xfrm>
            <a:off x="3124200" y="6376243"/>
            <a:ext cx="2895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defPPr>
              <a:defRPr lang="nl-N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l-NL" altLang="nl-NL" sz="1000" dirty="0">
                <a:solidFill>
                  <a:srgbClr val="898989"/>
                </a:solidFill>
                <a:latin typeface="Arial" charset="0"/>
                <a:cs typeface="Arial" charset="0"/>
              </a:rPr>
              <a:t>© Noordhoff Uitgevers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288032" y="5438077"/>
            <a:ext cx="85679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Door Elvis </a:t>
            </a:r>
            <a:r>
              <a:rPr lang="en-US" dirty="0" err="1"/>
              <a:t>maakten</a:t>
            </a:r>
            <a:r>
              <a:rPr lang="en-US" dirty="0"/>
              <a:t> </a:t>
            </a:r>
            <a:r>
              <a:rPr lang="en-US" dirty="0" err="1"/>
              <a:t>jongens</a:t>
            </a:r>
            <a:r>
              <a:rPr lang="en-US" dirty="0"/>
              <a:t> </a:t>
            </a:r>
            <a:r>
              <a:rPr lang="en-US" dirty="0" err="1"/>
              <a:t>een</a:t>
            </a:r>
            <a:r>
              <a:rPr lang="en-US" dirty="0"/>
              <a:t> </a:t>
            </a:r>
            <a:r>
              <a:rPr lang="en-US" dirty="0" err="1"/>
              <a:t>vetkuif</a:t>
            </a:r>
            <a:r>
              <a:rPr lang="en-US" dirty="0"/>
              <a:t> in </a:t>
            </a:r>
            <a:r>
              <a:rPr lang="en-US" dirty="0" err="1"/>
              <a:t>hun</a:t>
            </a:r>
            <a:r>
              <a:rPr lang="en-US" dirty="0"/>
              <a:t> </a:t>
            </a:r>
            <a:r>
              <a:rPr lang="en-US" dirty="0" err="1"/>
              <a:t>haar</a:t>
            </a:r>
            <a:r>
              <a:rPr lang="en-US" dirty="0"/>
              <a:t> en </a:t>
            </a:r>
            <a:r>
              <a:rPr lang="en-US" dirty="0" err="1"/>
              <a:t>droegen</a:t>
            </a:r>
            <a:r>
              <a:rPr lang="en-US" dirty="0"/>
              <a:t> </a:t>
            </a:r>
            <a:r>
              <a:rPr lang="en-US" dirty="0" err="1"/>
              <a:t>ze</a:t>
            </a:r>
            <a:r>
              <a:rPr lang="en-US" dirty="0"/>
              <a:t> </a:t>
            </a:r>
            <a:r>
              <a:rPr lang="en-US" dirty="0" err="1"/>
              <a:t>strakke</a:t>
            </a:r>
            <a:r>
              <a:rPr lang="en-US" dirty="0"/>
              <a:t> </a:t>
            </a:r>
            <a:r>
              <a:rPr lang="en-US" dirty="0" err="1"/>
              <a:t>spijkerbroeken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leren</a:t>
            </a:r>
            <a:r>
              <a:rPr lang="en-US" dirty="0"/>
              <a:t> jacks.</a:t>
            </a:r>
            <a:endParaRPr lang="nl-NL" dirty="0"/>
          </a:p>
        </p:txBody>
      </p:sp>
      <p:pic>
        <p:nvPicPr>
          <p:cNvPr id="10" name="Afbeelding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9941" y="747513"/>
            <a:ext cx="5864118" cy="45833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517841"/>
      </p:ext>
    </p:extLst>
  </p:cSld>
  <p:clrMapOvr>
    <a:masterClrMapping/>
  </p:clrMapOvr>
</p:sld>
</file>

<file path=ppt/theme/theme1.xml><?xml version="1.0" encoding="utf-8"?>
<a:theme xmlns:a="http://schemas.openxmlformats.org/drawingml/2006/main" name="NU presentatie (blue)">
  <a:themeElements>
    <a:clrScheme name="Blauwe achtergrond met foto 1">
      <a:dk1>
        <a:srgbClr val="474747"/>
      </a:dk1>
      <a:lt1>
        <a:srgbClr val="FFFFFF"/>
      </a:lt1>
      <a:dk2>
        <a:srgbClr val="0066CC"/>
      </a:dk2>
      <a:lt2>
        <a:srgbClr val="FFFFFF"/>
      </a:lt2>
      <a:accent1>
        <a:srgbClr val="EE008C"/>
      </a:accent1>
      <a:accent2>
        <a:srgbClr val="039AD6"/>
      </a:accent2>
      <a:accent3>
        <a:srgbClr val="AAB8E2"/>
      </a:accent3>
      <a:accent4>
        <a:srgbClr val="DADADA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Blauwe achtergrond met foto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Blauwe achtergrond met foto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uwe achtergrond met foto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Witte achtergrond">
  <a:themeElements>
    <a:clrScheme name="Witte achtergrond 2">
      <a:dk1>
        <a:srgbClr val="474747"/>
      </a:dk1>
      <a:lt1>
        <a:srgbClr val="FFFFFF"/>
      </a:lt1>
      <a:dk2>
        <a:srgbClr val="474747"/>
      </a:dk2>
      <a:lt2>
        <a:srgbClr val="B2B2B2"/>
      </a:lt2>
      <a:accent1>
        <a:srgbClr val="EE008C"/>
      </a:accent1>
      <a:accent2>
        <a:srgbClr val="039AD6"/>
      </a:accent2>
      <a:accent3>
        <a:srgbClr val="FFFFFF"/>
      </a:accent3>
      <a:accent4>
        <a:srgbClr val="3B3B3B"/>
      </a:accent4>
      <a:accent5>
        <a:srgbClr val="F5AAC5"/>
      </a:accent5>
      <a:accent6>
        <a:srgbClr val="028BC2"/>
      </a:accent6>
      <a:hlink>
        <a:srgbClr val="F8B215"/>
      </a:hlink>
      <a:folHlink>
        <a:srgbClr val="00AA9F"/>
      </a:folHlink>
    </a:clrScheme>
    <a:fontScheme name="Witte achtergrond">
      <a:majorFont>
        <a:latin typeface="Verdana"/>
        <a:ea typeface="ＭＳ Ｐゴシック"/>
        <a:cs typeface=""/>
      </a:majorFont>
      <a:minorFont>
        <a:latin typeface="Verdana"/>
        <a:ea typeface="ＭＳ Ｐゴシック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1" charset="0"/>
            <a:ea typeface="ＭＳ Ｐゴシック" pitchFamily="1" charset="-128"/>
          </a:defRPr>
        </a:defPPr>
      </a:lstStyle>
    </a:lnDef>
  </a:objectDefaults>
  <a:extraClrSchemeLst>
    <a:extraClrScheme>
      <a:clrScheme name="Witte achtergrond 1">
        <a:dk1>
          <a:srgbClr val="474747"/>
        </a:dk1>
        <a:lt1>
          <a:srgbClr val="FFFFFF"/>
        </a:lt1>
        <a:dk2>
          <a:srgbClr val="0066CC"/>
        </a:dk2>
        <a:lt2>
          <a:srgbClr val="FFFFFF"/>
        </a:lt2>
        <a:accent1>
          <a:srgbClr val="EE008C"/>
        </a:accent1>
        <a:accent2>
          <a:srgbClr val="039AD6"/>
        </a:accent2>
        <a:accent3>
          <a:srgbClr val="AAB8E2"/>
        </a:accent3>
        <a:accent4>
          <a:srgbClr val="DADADA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Witte achtergrond 2">
        <a:dk1>
          <a:srgbClr val="474747"/>
        </a:dk1>
        <a:lt1>
          <a:srgbClr val="FFFFFF"/>
        </a:lt1>
        <a:dk2>
          <a:srgbClr val="474747"/>
        </a:dk2>
        <a:lt2>
          <a:srgbClr val="B2B2B2"/>
        </a:lt2>
        <a:accent1>
          <a:srgbClr val="EE008C"/>
        </a:accent1>
        <a:accent2>
          <a:srgbClr val="039AD6"/>
        </a:accent2>
        <a:accent3>
          <a:srgbClr val="FFFFFF"/>
        </a:accent3>
        <a:accent4>
          <a:srgbClr val="3B3B3B"/>
        </a:accent4>
        <a:accent5>
          <a:srgbClr val="F5AAC5"/>
        </a:accent5>
        <a:accent6>
          <a:srgbClr val="028BC2"/>
        </a:accent6>
        <a:hlink>
          <a:srgbClr val="F8B215"/>
        </a:hlink>
        <a:folHlink>
          <a:srgbClr val="00AA9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NU presentatie (blue)</Template>
  <TotalTime>1410</TotalTime>
  <Words>312</Words>
  <Application>Microsoft Macintosh PowerPoint</Application>
  <PresentationFormat>Diavoorstelling (4:3)</PresentationFormat>
  <Paragraphs>56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3</vt:i4>
      </vt:variant>
      <vt:variant>
        <vt:lpstr>Diatitels</vt:lpstr>
      </vt:variant>
      <vt:variant>
        <vt:i4>8</vt:i4>
      </vt:variant>
    </vt:vector>
  </HeadingPairs>
  <TitlesOfParts>
    <vt:vector size="14" baseType="lpstr">
      <vt:lpstr>Arial</vt:lpstr>
      <vt:lpstr>Verdana</vt:lpstr>
      <vt:lpstr>Wingdings</vt:lpstr>
      <vt:lpstr>NU presentatie (blue)</vt:lpstr>
      <vt:lpstr>Witte achtergrond</vt:lpstr>
      <vt:lpstr>1_Witte achtergrond</vt:lpstr>
      <vt:lpstr>§4.3 The American way of life</vt:lpstr>
      <vt:lpstr>Economische groei en welvaart</vt:lpstr>
      <vt:lpstr>American way of life</vt:lpstr>
      <vt:lpstr>PowerPoint-presentatie</vt:lpstr>
      <vt:lpstr>Het nieuwe medium: televisie</vt:lpstr>
      <vt:lpstr>Jongerencultuur</vt:lpstr>
      <vt:lpstr>Amerikanisering</vt:lpstr>
      <vt:lpstr>PowerPoint-presentatie</vt:lpstr>
    </vt:vector>
  </TitlesOfParts>
  <Company>Infinitas Learning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Pitch Pincode Tweede Fase</dc:title>
  <dc:creator>Bernadette Hijstek</dc:creator>
  <dc:description>versie 1.0 - maart 2008</dc:description>
  <cp:lastModifiedBy>Jankees den Otter</cp:lastModifiedBy>
  <cp:revision>300</cp:revision>
  <cp:lastPrinted>2013-03-19T08:25:20Z</cp:lastPrinted>
  <dcterms:created xsi:type="dcterms:W3CDTF">2013-03-13T12:13:36Z</dcterms:created>
  <dcterms:modified xsi:type="dcterms:W3CDTF">2020-03-16T12:21:59Z</dcterms:modified>
</cp:coreProperties>
</file>